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257" r:id="rId3"/>
    <p:sldId id="260" r:id="rId4"/>
    <p:sldId id="261" r:id="rId5"/>
    <p:sldId id="258" r:id="rId6"/>
    <p:sldId id="269" r:id="rId7"/>
    <p:sldId id="262" r:id="rId8"/>
    <p:sldId id="264" r:id="rId9"/>
    <p:sldId id="265" r:id="rId10"/>
    <p:sldId id="266" r:id="rId11"/>
    <p:sldId id="270" r:id="rId12"/>
    <p:sldId id="268" r:id="rId13"/>
    <p:sldId id="267" r:id="rId14"/>
  </p:sldIdLst>
  <p:sldSz cx="18288000" cy="10287000"/>
  <p:notesSz cx="6858000" cy="9144000"/>
  <p:embeddedFontLst>
    <p:embeddedFont>
      <p:font typeface="思源黑体-粗体" panose="02020500000000000000" charset="-128"/>
      <p:regular r:id="rId16"/>
    </p:embeddedFont>
    <p:embeddedFont>
      <p:font typeface="思源黑体-粗体 Bold" panose="02020500000000000000" charset="-12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辰宇落雁體 Thin" panose="02000203000000000000" pitchFamily="2" charset="-12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22" autoAdjust="0"/>
  </p:normalViewPr>
  <p:slideViewPr>
    <p:cSldViewPr>
      <p:cViewPr varScale="1">
        <p:scale>
          <a:sx n="71" d="100"/>
          <a:sy n="71" d="100"/>
        </p:scale>
        <p:origin x="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17041-41EC-4FB7-A0CE-70413227F4A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B24CE-F080-42DF-B0DE-63B146407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61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B24CE-F080-42DF-B0DE-63B146407F6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77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112" r="21634"/>
          <a:stretch>
            <a:fillRect/>
          </a:stretch>
        </p:blipFill>
        <p:spPr>
          <a:xfrm>
            <a:off x="13350615" y="-209550"/>
            <a:ext cx="3908685" cy="10687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4957" y="-2133051"/>
            <a:ext cx="6099784" cy="13623103"/>
            <a:chOff x="0" y="0"/>
            <a:chExt cx="8133045" cy="18164137"/>
          </a:xfrm>
        </p:grpSpPr>
        <p:sp>
          <p:nvSpPr>
            <p:cNvPr id="4" name="AutoShape 4"/>
            <p:cNvSpPr/>
            <p:nvPr/>
          </p:nvSpPr>
          <p:spPr>
            <a:xfrm rot="4561478">
              <a:off x="-2977744" y="4733571"/>
              <a:ext cx="12746201" cy="382568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5" name="AutoShape 5"/>
            <p:cNvSpPr/>
            <p:nvPr/>
          </p:nvSpPr>
          <p:spPr>
            <a:xfrm rot="6311844">
              <a:off x="-2947967" y="8793027"/>
              <a:ext cx="14937967" cy="3428019"/>
            </a:xfrm>
            <a:prstGeom prst="rect">
              <a:avLst/>
            </a:prstGeom>
            <a:solidFill>
              <a:srgbClr val="C3EBE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51900" b="3760"/>
          <a:stretch>
            <a:fillRect/>
          </a:stretch>
        </p:blipFill>
        <p:spPr>
          <a:xfrm>
            <a:off x="-238906" y="7143750"/>
            <a:ext cx="13376535" cy="3333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24271" b="24271"/>
          <a:stretch>
            <a:fillRect/>
          </a:stretch>
        </p:blipFill>
        <p:spPr>
          <a:xfrm>
            <a:off x="7917930" y="-228600"/>
            <a:ext cx="5242185" cy="337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4381" b="32567"/>
          <a:stretch>
            <a:fillRect/>
          </a:stretch>
        </p:blipFill>
        <p:spPr>
          <a:xfrm>
            <a:off x="-238906" y="-228600"/>
            <a:ext cx="7966335" cy="33528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F00BACB1-25B7-416F-A906-7A18173C2461}"/>
              </a:ext>
            </a:extLst>
          </p:cNvPr>
          <p:cNvGrpSpPr/>
          <p:nvPr/>
        </p:nvGrpSpPr>
        <p:grpSpPr>
          <a:xfrm>
            <a:off x="3189288" y="3183344"/>
            <a:ext cx="11909425" cy="3920311"/>
            <a:chOff x="0" y="0"/>
            <a:chExt cx="13220997" cy="435205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8EEBFBF-B86D-4966-B766-0B83015324A1}"/>
                </a:ext>
              </a:extLst>
            </p:cNvPr>
            <p:cNvSpPr/>
            <p:nvPr/>
          </p:nvSpPr>
          <p:spPr>
            <a:xfrm>
              <a:off x="0" y="0"/>
              <a:ext cx="13220998" cy="4352051"/>
            </a:xfrm>
            <a:custGeom>
              <a:avLst/>
              <a:gdLst/>
              <a:ahLst/>
              <a:cxnLst/>
              <a:rect l="l" t="t" r="r" b="b"/>
              <a:pathLst>
                <a:path w="13220998" h="4352051">
                  <a:moveTo>
                    <a:pt x="0" y="0"/>
                  </a:moveTo>
                  <a:lnTo>
                    <a:pt x="0" y="4352051"/>
                  </a:lnTo>
                  <a:lnTo>
                    <a:pt x="13220998" y="4352051"/>
                  </a:lnTo>
                  <a:lnTo>
                    <a:pt x="13220998" y="0"/>
                  </a:lnTo>
                  <a:lnTo>
                    <a:pt x="0" y="0"/>
                  </a:lnTo>
                  <a:close/>
                  <a:moveTo>
                    <a:pt x="13160037" y="4291091"/>
                  </a:moveTo>
                  <a:lnTo>
                    <a:pt x="59690" y="4291091"/>
                  </a:lnTo>
                  <a:lnTo>
                    <a:pt x="59690" y="59690"/>
                  </a:lnTo>
                  <a:lnTo>
                    <a:pt x="13160037" y="59690"/>
                  </a:lnTo>
                  <a:lnTo>
                    <a:pt x="13160037" y="429109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B12CFCF6-E048-4FDD-9B6D-BF23DF3CA587}"/>
              </a:ext>
            </a:extLst>
          </p:cNvPr>
          <p:cNvSpPr/>
          <p:nvPr/>
        </p:nvSpPr>
        <p:spPr>
          <a:xfrm>
            <a:off x="4046674" y="3492501"/>
            <a:ext cx="9144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8800" dirty="0">
                <a:solidFill>
                  <a:srgbClr val="FF0000"/>
                </a:solidFill>
              </a:rPr>
              <a:t>12</a:t>
            </a:r>
            <a:r>
              <a:rPr lang="zh-TW" altLang="en-US" sz="8800" dirty="0">
                <a:solidFill>
                  <a:srgbClr val="FF0000"/>
                </a:solidFill>
              </a:rPr>
              <a:t>月</a:t>
            </a:r>
            <a:r>
              <a:rPr lang="zh-TW" altLang="en-US" sz="5400" dirty="0">
                <a:solidFill>
                  <a:schemeClr val="bg1"/>
                </a:solidFill>
              </a:rPr>
              <a:t>資訊報告</a:t>
            </a:r>
          </a:p>
          <a:p>
            <a:r>
              <a:rPr lang="zh-TW" altLang="en-US" sz="5400" dirty="0">
                <a:solidFill>
                  <a:schemeClr val="bg1"/>
                </a:solidFill>
              </a:rPr>
              <a:t>報告人：江惠珍 </a:t>
            </a:r>
            <a:r>
              <a:rPr lang="en-US" altLang="zh-TW" sz="5400" dirty="0">
                <a:solidFill>
                  <a:schemeClr val="bg1"/>
                </a:solidFill>
              </a:rPr>
              <a:t>.12.07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439400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單槍維修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/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影印機問題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10172932" cy="2947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B3FFB92-2091-4898-A32F-E7B1BE1B4E65}"/>
              </a:ext>
            </a:extLst>
          </p:cNvPr>
          <p:cNvSpPr txBox="1"/>
          <p:nvPr/>
        </p:nvSpPr>
        <p:spPr>
          <a:xfrm>
            <a:off x="1447800" y="1826304"/>
            <a:ext cx="13682856" cy="7217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單槍維修</a:t>
            </a:r>
            <a:r>
              <a:rPr lang="en-US" altLang="zh-TW" sz="3600" spc="63" dirty="0">
                <a:solidFill>
                  <a:schemeClr val="bg1"/>
                </a:solidFill>
                <a:ea typeface="思源黑体-粗体"/>
              </a:rPr>
              <a:t>: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未來不再配發單槍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大家要愛護單槍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)</a:t>
            </a: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EB-530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燈泡式停產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/</a:t>
            </a: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只剩雷射單槍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很貴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)</a:t>
            </a:r>
          </a:p>
          <a:p>
            <a:pPr>
              <a:lnSpc>
                <a:spcPts val="8190"/>
              </a:lnSpc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影印機問題</a:t>
            </a:r>
            <a:r>
              <a:rPr lang="en-US" altLang="zh-TW" sz="3600" spc="63" dirty="0">
                <a:solidFill>
                  <a:schemeClr val="bg1"/>
                </a:solidFill>
                <a:ea typeface="思源黑体-粗体"/>
              </a:rPr>
              <a:t>(</a:t>
            </a: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總務處</a:t>
            </a:r>
            <a:r>
              <a:rPr lang="en-US" altLang="zh-TW" sz="3600" spc="63" dirty="0">
                <a:solidFill>
                  <a:schemeClr val="bg1"/>
                </a:solidFill>
                <a:ea typeface="思源黑体-粗体"/>
              </a:rPr>
              <a:t>):</a:t>
            </a:r>
            <a:r>
              <a:rPr lang="zh-TW" altLang="en-US" sz="3600" spc="63" dirty="0">
                <a:highlight>
                  <a:srgbClr val="FFFF00"/>
                </a:highlight>
                <a:ea typeface="思源黑体-粗体"/>
              </a:rPr>
              <a:t>影印機問題請洽總務處</a:t>
            </a:r>
            <a:endParaRPr lang="en-US" altLang="zh-TW" sz="3600" spc="63" dirty="0">
              <a:highlight>
                <a:srgbClr val="FFFF00"/>
              </a:highlight>
              <a:ea typeface="思源黑体-粗体"/>
            </a:endParaRPr>
          </a:p>
          <a:p>
            <a:pPr>
              <a:lnSpc>
                <a:spcPts val="8190"/>
              </a:lnSpc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資訊組權限只能看看</a:t>
            </a:r>
            <a:r>
              <a:rPr lang="zh-TW" altLang="en-US" sz="3600" spc="63" dirty="0">
                <a:solidFill>
                  <a:srgbClr val="FF0000"/>
                </a:solidFill>
                <a:ea typeface="思源黑体-粗体"/>
              </a:rPr>
              <a:t>連線是否正常喔</a:t>
            </a:r>
            <a:endParaRPr lang="en-US" altLang="zh-TW" sz="3600" spc="63" dirty="0">
              <a:solidFill>
                <a:srgbClr val="FF00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*大辦公的電腦汰舊換新  催廠商中</a:t>
            </a:r>
            <a:r>
              <a:rPr lang="en-US" altLang="zh-TW" sz="3600" spc="63" dirty="0">
                <a:solidFill>
                  <a:schemeClr val="bg1"/>
                </a:solidFill>
                <a:ea typeface="思源黑体-粗体"/>
              </a:rPr>
              <a:t>…</a:t>
            </a: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0000"/>
              </a:solidFill>
              <a:ea typeface="思源黑体-粗体"/>
            </a:endParaRPr>
          </a:p>
        </p:txBody>
      </p:sp>
    </p:spTree>
    <p:extLst>
      <p:ext uri="{BB962C8B-B14F-4D97-AF65-F5344CB8AC3E}">
        <p14:creationId xmlns:p14="http://schemas.microsoft.com/office/powerpoint/2010/main" val="30793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439400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影印機當機怎麼辦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10172932" cy="2947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B3FFB92-2091-4898-A32F-E7B1BE1B4E65}"/>
              </a:ext>
            </a:extLst>
          </p:cNvPr>
          <p:cNvSpPr txBox="1"/>
          <p:nvPr/>
        </p:nvSpPr>
        <p:spPr>
          <a:xfrm>
            <a:off x="1447800" y="1826304"/>
            <a:ext cx="13682856" cy="3013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使用影印機列印完畢</a:t>
            </a:r>
            <a:r>
              <a:rPr lang="zh-TW" altLang="en-US" sz="4800" spc="63" dirty="0">
                <a:solidFill>
                  <a:srgbClr val="FF0000"/>
                </a:solidFill>
                <a:ea typeface="思源黑体-粗体"/>
              </a:rPr>
              <a:t>要登出</a:t>
            </a:r>
            <a:r>
              <a:rPr lang="en-US" altLang="zh-TW" sz="4800" spc="63" dirty="0">
                <a:solidFill>
                  <a:srgbClr val="FF0000"/>
                </a:solidFill>
                <a:ea typeface="思源黑体-粗体"/>
              </a:rPr>
              <a:t>!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按列印沒反應就</a:t>
            </a:r>
            <a:r>
              <a:rPr lang="zh-TW" altLang="en-US" sz="4800" spc="63" dirty="0">
                <a:solidFill>
                  <a:srgbClr val="FF0000"/>
                </a:solidFill>
                <a:ea typeface="思源黑体-粗体"/>
              </a:rPr>
              <a:t>重新開機</a:t>
            </a:r>
            <a:r>
              <a:rPr lang="en-US" altLang="zh-TW" sz="4800" spc="63" dirty="0">
                <a:solidFill>
                  <a:srgbClr val="FF0000"/>
                </a:solidFill>
                <a:ea typeface="思源黑体-粗体"/>
              </a:rPr>
              <a:t>!</a:t>
            </a: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0000"/>
              </a:solidFill>
              <a:ea typeface="思源黑体-粗体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FA9D54E-6479-4991-BC0C-E7CA3D304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05" y="3817376"/>
            <a:ext cx="2636685" cy="351716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F2A485-5AD7-4546-99A8-3E4AADA9B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497006"/>
            <a:ext cx="1826252" cy="24361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1042333-359F-4985-8E37-F8B377EBF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11" y="7458032"/>
            <a:ext cx="1824960" cy="243437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C97A769-98FB-4AE5-A8C6-DBCCF00EA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18" y="7492010"/>
            <a:ext cx="1824959" cy="243437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945072E-C01E-45F4-8F8F-92B11B6A65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91" y="3817376"/>
            <a:ext cx="2636685" cy="351716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078B786-9709-45F4-968B-5512D4545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1" y="3818304"/>
            <a:ext cx="2636685" cy="351716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90E7597-0C2E-44CF-B0F8-EA0D46F5D841}"/>
              </a:ext>
            </a:extLst>
          </p:cNvPr>
          <p:cNvSpPr/>
          <p:nvPr/>
        </p:nvSpPr>
        <p:spPr>
          <a:xfrm>
            <a:off x="7364006" y="7734578"/>
            <a:ext cx="1850443" cy="940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pc="63" dirty="0">
                <a:solidFill>
                  <a:srgbClr val="FF0000"/>
                </a:solidFill>
                <a:ea typeface="思源黑体-粗体"/>
              </a:rPr>
              <a:t>要登出</a:t>
            </a:r>
            <a:r>
              <a:rPr lang="en-US" altLang="zh-TW" spc="63" dirty="0">
                <a:solidFill>
                  <a:srgbClr val="FF0000"/>
                </a:solidFill>
                <a:ea typeface="思源黑体-粗体"/>
              </a:rPr>
              <a:t>!</a:t>
            </a:r>
            <a:endParaRPr lang="en-US" altLang="zh-TW" sz="1200" spc="63" dirty="0">
              <a:solidFill>
                <a:srgbClr val="FFFF00"/>
              </a:solidFill>
              <a:ea typeface="思源黑体-粗体"/>
            </a:endParaRPr>
          </a:p>
        </p:txBody>
      </p:sp>
    </p:spTree>
    <p:extLst>
      <p:ext uri="{BB962C8B-B14F-4D97-AF65-F5344CB8AC3E}">
        <p14:creationId xmlns:p14="http://schemas.microsoft.com/office/powerpoint/2010/main" val="29351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439400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資訊設備安全宣導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10172932" cy="2947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B3FFB92-2091-4898-A32F-E7B1BE1B4E65}"/>
              </a:ext>
            </a:extLst>
          </p:cNvPr>
          <p:cNvSpPr txBox="1"/>
          <p:nvPr/>
        </p:nvSpPr>
        <p:spPr>
          <a:xfrm>
            <a:off x="1447800" y="1826304"/>
            <a:ext cx="13682856" cy="616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使用混成的資訊設備請務必小心</a:t>
            </a:r>
            <a:r>
              <a:rPr lang="en-US" altLang="zh-TW" sz="3600" spc="63" dirty="0">
                <a:solidFill>
                  <a:schemeClr val="bg1"/>
                </a:solidFill>
                <a:ea typeface="思源黑体-粗体"/>
              </a:rPr>
              <a:t>!</a:t>
            </a: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資訊設備下課最好收起來</a:t>
            </a:r>
            <a:endParaRPr lang="en-US" altLang="zh-TW" sz="3600" spc="63" dirty="0">
              <a:solidFill>
                <a:schemeClr val="bg1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請勿使重心不穩的三腳架架設平板或資訊設備</a:t>
            </a:r>
            <a:endParaRPr lang="en-US" altLang="zh-TW" sz="3600" spc="63" dirty="0">
              <a:solidFill>
                <a:schemeClr val="bg1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請勿架設在走道上或學生通行之處</a:t>
            </a:r>
            <a:endParaRPr lang="en-US" altLang="zh-TW" sz="3600" spc="63" dirty="0">
              <a:solidFill>
                <a:schemeClr val="bg1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電腦桌布線也要適當 避免學生絆倒線路</a:t>
            </a:r>
            <a:endParaRPr lang="en-US" altLang="zh-TW" sz="3600" spc="63" dirty="0">
              <a:solidFill>
                <a:schemeClr val="bg1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chemeClr val="bg1"/>
                </a:solidFill>
                <a:ea typeface="思源黑体-粗体"/>
              </a:rPr>
              <a:t>導致設備損壞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63522B0-97D3-45E8-8853-4A6AED518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/>
          <a:stretch/>
        </p:blipFill>
        <p:spPr>
          <a:xfrm>
            <a:off x="11001355" y="5227054"/>
            <a:ext cx="3546616" cy="5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8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439400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5410200" y="4893086"/>
            <a:ext cx="3886200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謝謝聆聽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!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10172932" cy="2947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84FAAC6-E2DA-4763-A764-CE7281F2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870" y="54166"/>
            <a:ext cx="3761533" cy="102870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E6040D86-CF5C-4C43-8FB9-537799BF441E}"/>
              </a:ext>
            </a:extLst>
          </p:cNvPr>
          <p:cNvSpPr txBox="1"/>
          <p:nvPr/>
        </p:nvSpPr>
        <p:spPr>
          <a:xfrm>
            <a:off x="4875841" y="5985465"/>
            <a:ext cx="3886200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有問題請洽資訊組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576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877082">
            <a:off x="9976444" y="3208228"/>
            <a:ext cx="14147724" cy="6623644"/>
          </a:xfrm>
          <a:prstGeom prst="rect">
            <a:avLst/>
          </a:prstGeom>
          <a:solidFill>
            <a:srgbClr val="C3EBE2"/>
          </a:solidFill>
        </p:spPr>
      </p:sp>
      <p:grpSp>
        <p:nvGrpSpPr>
          <p:cNvPr id="3" name="Group 3"/>
          <p:cNvGrpSpPr/>
          <p:nvPr/>
        </p:nvGrpSpPr>
        <p:grpSpPr>
          <a:xfrm>
            <a:off x="1642417" y="1638925"/>
            <a:ext cx="9623425" cy="7272172"/>
            <a:chOff x="0" y="0"/>
            <a:chExt cx="10683242" cy="80730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83242" cy="8073048"/>
            </a:xfrm>
            <a:custGeom>
              <a:avLst/>
              <a:gdLst/>
              <a:ahLst/>
              <a:cxnLst/>
              <a:rect l="l" t="t" r="r" b="b"/>
              <a:pathLst>
                <a:path w="10683242" h="8073048">
                  <a:moveTo>
                    <a:pt x="0" y="0"/>
                  </a:moveTo>
                  <a:lnTo>
                    <a:pt x="0" y="8073048"/>
                  </a:lnTo>
                  <a:lnTo>
                    <a:pt x="10683242" y="8073048"/>
                  </a:lnTo>
                  <a:lnTo>
                    <a:pt x="10683242" y="0"/>
                  </a:lnTo>
                  <a:lnTo>
                    <a:pt x="0" y="0"/>
                  </a:lnTo>
                  <a:close/>
                  <a:moveTo>
                    <a:pt x="10622283" y="8012088"/>
                  </a:moveTo>
                  <a:lnTo>
                    <a:pt x="59690" y="8012088"/>
                  </a:lnTo>
                  <a:lnTo>
                    <a:pt x="59690" y="59690"/>
                  </a:lnTo>
                  <a:lnTo>
                    <a:pt x="10622283" y="59690"/>
                  </a:lnTo>
                  <a:lnTo>
                    <a:pt x="10622283" y="8012088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695452" y="2462320"/>
            <a:ext cx="8330503" cy="6386191"/>
            <a:chOff x="0" y="0"/>
            <a:chExt cx="10023139" cy="851492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0023139" cy="8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altLang="zh-TW" sz="4199" spc="41" dirty="0">
                  <a:solidFill>
                    <a:srgbClr val="C3EBE2"/>
                  </a:solidFill>
                  <a:ea typeface="思源黑体-粗体 Bold"/>
                </a:rPr>
                <a:t>12</a:t>
              </a:r>
              <a:r>
                <a:rPr lang="zh-TW" altLang="en-US" sz="4199" spc="41" dirty="0">
                  <a:solidFill>
                    <a:srgbClr val="C3EBE2"/>
                  </a:solidFill>
                  <a:ea typeface="思源黑体-粗体 Bold"/>
                </a:rPr>
                <a:t>月份資訊組報告</a:t>
              </a:r>
              <a:r>
                <a:rPr lang="en-US" sz="4199" spc="41" dirty="0" err="1">
                  <a:solidFill>
                    <a:srgbClr val="C3EBE2"/>
                  </a:solidFill>
                  <a:ea typeface="思源黑体-粗体 Bold"/>
                </a:rPr>
                <a:t>要點</a:t>
              </a:r>
              <a:endParaRPr lang="en-US" sz="4199" spc="41" dirty="0">
                <a:solidFill>
                  <a:srgbClr val="C3EBE2"/>
                </a:solidFill>
                <a:ea typeface="思源黑体-粗体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28284"/>
              <a:ext cx="10023139" cy="7386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下週起預計裝成績系統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暫定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)</a:t>
              </a: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A1/A2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研習</a:t>
              </a:r>
              <a:endParaRPr lang="en-US" altLang="zh-TW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數位計畫入校輔導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結案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)</a:t>
              </a:r>
              <a:endParaRPr lang="en-US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數位計畫公開觀議課</a:t>
              </a:r>
              <a:endParaRPr lang="en-US" altLang="zh-TW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與平板有約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巡迴學年教學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)</a:t>
              </a:r>
              <a:endParaRPr lang="en-US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統購及自購軟體案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結案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)</a:t>
              </a:r>
              <a:endParaRPr lang="en-US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帳號</a:t>
              </a:r>
              <a:r>
                <a:rPr lang="en-US" sz="4400" dirty="0" err="1">
                  <a:solidFill>
                    <a:srgbClr val="FAFEFF"/>
                  </a:solidFill>
                  <a:ea typeface="思源黑体-粗体"/>
                </a:rPr>
                <a:t>如何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分配</a:t>
              </a:r>
              <a:r>
                <a:rPr lang="en-US" sz="4400" dirty="0">
                  <a:solidFill>
                    <a:srgbClr val="FAFEFF"/>
                  </a:solidFill>
                  <a:ea typeface="思源黑体-粗体"/>
                </a:rPr>
                <a:t>？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如何下載運用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?</a:t>
              </a:r>
              <a:endParaRPr lang="en-US" sz="4400" dirty="0">
                <a:solidFill>
                  <a:srgbClr val="FAFEFF"/>
                </a:solidFill>
                <a:ea typeface="思源黑体-粗体"/>
              </a:endParaRP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單槍維修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/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影印機問題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總務處</a:t>
              </a:r>
              <a:r>
                <a:rPr lang="en-US" altLang="zh-TW" sz="4400" dirty="0">
                  <a:solidFill>
                    <a:srgbClr val="FAFEFF"/>
                  </a:solidFill>
                  <a:ea typeface="思源黑体-粗体"/>
                </a:rPr>
                <a:t>)</a:t>
              </a:r>
            </a:p>
            <a:p>
              <a:pPr marL="457200" indent="-457200">
                <a:lnSpc>
                  <a:spcPts val="4800"/>
                </a:lnSpc>
                <a:buFont typeface="Wingdings" panose="05000000000000000000" pitchFamily="2" charset="2"/>
                <a:buChar char="u"/>
              </a:pPr>
              <a:r>
                <a:rPr lang="zh-TW" altLang="en-US" sz="4400" dirty="0">
                  <a:solidFill>
                    <a:srgbClr val="FAFEFF"/>
                  </a:solidFill>
                  <a:ea typeface="思源黑体-粗体"/>
                </a:rPr>
                <a:t>資訊設備安全宣導</a:t>
              </a:r>
              <a:endParaRPr lang="en-US" sz="4400" dirty="0">
                <a:solidFill>
                  <a:srgbClr val="FAFEFF"/>
                </a:solidFill>
                <a:ea typeface="思源黑体-粗体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 rot="3637445">
            <a:off x="12083115" y="615547"/>
            <a:ext cx="11651355" cy="5375279"/>
          </a:xfrm>
          <a:prstGeom prst="rect">
            <a:avLst/>
          </a:prstGeom>
          <a:solidFill>
            <a:srgbClr val="FAFEFF"/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004425" cy="6058495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83976" y="1859494"/>
            <a:ext cx="9646025" cy="5797459"/>
            <a:chOff x="0" y="-2952794"/>
            <a:chExt cx="12861366" cy="7729943"/>
          </a:xfrm>
        </p:grpSpPr>
        <p:sp>
          <p:nvSpPr>
            <p:cNvPr id="9" name="TextBox 9"/>
            <p:cNvSpPr txBox="1"/>
            <p:nvPr/>
          </p:nvSpPr>
          <p:spPr>
            <a:xfrm>
              <a:off x="0" y="812588"/>
              <a:ext cx="10795533" cy="760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 lang="en-US" sz="3200" spc="32" dirty="0">
                <a:solidFill>
                  <a:srgbClr val="C3EBE2"/>
                </a:solidFill>
                <a:ea typeface="思源黑体-粗体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7504"/>
              <a:ext cx="10795533" cy="68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2915" y="-2952794"/>
              <a:ext cx="12668451" cy="7146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4160"/>
                </a:lnSpc>
                <a:buFont typeface="Wingdings" panose="05000000000000000000" pitchFamily="2" charset="2"/>
                <a:buChar char="u"/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某個</a:t>
              </a:r>
              <a:r>
                <a:rPr lang="zh-TW" altLang="en-US" sz="3200" spc="240" dirty="0">
                  <a:solidFill>
                    <a:srgbClr val="FFFF00"/>
                  </a:solidFill>
                  <a:ea typeface="思源黑体-粗体"/>
                </a:rPr>
                <a:t>週三下午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!</a:t>
              </a: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下放軟體要透過無硬碟系統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!!!</a:t>
              </a:r>
              <a:endParaRPr lang="en-US" altLang="zh-TW" sz="3200" spc="240" dirty="0">
                <a:solidFill>
                  <a:srgbClr val="FF0000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FFF00"/>
                  </a:solidFill>
                  <a:ea typeface="思源黑体-粗体"/>
                </a:rPr>
                <a:t>拜託</a:t>
              </a:r>
              <a:r>
                <a:rPr lang="en-US" altLang="zh-TW" sz="3200" spc="240" dirty="0">
                  <a:solidFill>
                    <a:srgbClr val="FFFF00"/>
                  </a:solidFill>
                  <a:ea typeface="思源黑体-粗体"/>
                </a:rPr>
                <a:t>!</a:t>
              </a:r>
            </a:p>
            <a:p>
              <a:pPr marL="457200" indent="-457200">
                <a:lnSpc>
                  <a:spcPts val="4160"/>
                </a:lnSpc>
                <a:buFont typeface="Wingdings" panose="05000000000000000000" pitchFamily="2" charset="2"/>
                <a:buChar char="Ø"/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屆時班級電腦要全部</a:t>
              </a:r>
              <a:r>
                <a:rPr lang="en-US" altLang="zh-TW" sz="6000" spc="240" dirty="0">
                  <a:solidFill>
                    <a:srgbClr val="FF0000"/>
                  </a:solidFill>
                  <a:ea typeface="思源黑体-粗体"/>
                </a:rPr>
                <a:t>“</a:t>
              </a:r>
              <a:r>
                <a:rPr lang="zh-TW" altLang="en-US" sz="6000" spc="240" dirty="0">
                  <a:solidFill>
                    <a:srgbClr val="FF0000"/>
                  </a:solidFill>
                  <a:ea typeface="思源黑体-粗体"/>
                </a:rPr>
                <a:t>要正常關機</a:t>
              </a:r>
              <a:r>
                <a:rPr lang="en-US" altLang="zh-TW" sz="6000" spc="240" dirty="0">
                  <a:solidFill>
                    <a:srgbClr val="FF0000"/>
                  </a:solidFill>
                  <a:ea typeface="思源黑体-粗体"/>
                </a:rPr>
                <a:t>”</a:t>
              </a:r>
              <a:r>
                <a:rPr lang="zh-TW" altLang="en-US" sz="6000" spc="240" dirty="0">
                  <a:solidFill>
                    <a:srgbClr val="FF0000"/>
                  </a:solidFill>
                  <a:ea typeface="思源黑体-粗体"/>
                </a:rPr>
                <a:t>*</a:t>
              </a:r>
              <a:r>
                <a:rPr lang="zh-TW" altLang="en-US" sz="2400" spc="240" dirty="0">
                  <a:solidFill>
                    <a:srgbClr val="FF0000"/>
                  </a:solidFill>
                  <a:ea typeface="思源黑体-粗体"/>
                </a:rPr>
                <a:t>講三次</a:t>
              </a:r>
              <a:r>
                <a:rPr lang="en-US" altLang="zh-TW" sz="2400" spc="240" dirty="0">
                  <a:solidFill>
                    <a:srgbClr val="FF0000"/>
                  </a:solidFill>
                  <a:ea typeface="思源黑体-粗体"/>
                </a:rPr>
                <a:t>!!!</a:t>
              </a:r>
            </a:p>
            <a:p>
              <a:pPr>
                <a:lnSpc>
                  <a:spcPts val="4160"/>
                </a:lnSpc>
              </a:pPr>
              <a:endParaRPr lang="en-US" altLang="zh-TW" sz="6000" spc="240" dirty="0">
                <a:solidFill>
                  <a:srgbClr val="FF0000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altLang="zh-TW" sz="6000" spc="240" dirty="0">
                <a:solidFill>
                  <a:srgbClr val="FF0000"/>
                </a:solidFill>
                <a:ea typeface="思源黑体-粗体"/>
              </a:endParaRPr>
            </a:p>
            <a:p>
              <a:pPr marL="457200" indent="-457200">
                <a:lnSpc>
                  <a:spcPts val="4160"/>
                </a:lnSpc>
                <a:buFont typeface="Wingdings" panose="05000000000000000000" pitchFamily="2" charset="2"/>
                <a:buChar char="Ø"/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下放軟體時 </a:t>
              </a:r>
              <a:r>
                <a:rPr lang="zh-TW" altLang="en-US" sz="4800" spc="240" dirty="0">
                  <a:solidFill>
                    <a:srgbClr val="FF0000"/>
                  </a:solidFill>
                  <a:ea typeface="思源黑体-粗体"/>
                </a:rPr>
                <a:t>電腦無法作業</a:t>
              </a:r>
              <a:r>
                <a:rPr lang="en-US" altLang="zh-TW" sz="4800" spc="240" dirty="0">
                  <a:solidFill>
                    <a:srgbClr val="FF0000"/>
                  </a:solidFill>
                  <a:ea typeface="思源黑体-粗体"/>
                </a:rPr>
                <a:t>!</a:t>
              </a:r>
            </a:p>
            <a:p>
              <a:pPr>
                <a:lnSpc>
                  <a:spcPts val="4160"/>
                </a:lnSpc>
              </a:pP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094056"/>
              <a:ext cx="10795533" cy="68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下週起預計裝成績系統及無線投影軟體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暫定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182461">
            <a:off x="13392512" y="-495300"/>
            <a:ext cx="5791200" cy="2019300"/>
          </a:xfrm>
          <a:prstGeom prst="rect">
            <a:avLst/>
          </a:prstGeom>
          <a:solidFill>
            <a:srgbClr val="FAFEFF"/>
          </a:solidFill>
        </p:spPr>
      </p:sp>
      <p:grpSp>
        <p:nvGrpSpPr>
          <p:cNvPr id="4" name="Group 4"/>
          <p:cNvGrpSpPr/>
          <p:nvPr/>
        </p:nvGrpSpPr>
        <p:grpSpPr>
          <a:xfrm>
            <a:off x="154168" y="1220554"/>
            <a:ext cx="15251531" cy="4605456"/>
            <a:chOff x="0" y="0"/>
            <a:chExt cx="16931166" cy="5112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31167" cy="5112650"/>
            </a:xfrm>
            <a:custGeom>
              <a:avLst/>
              <a:gdLst/>
              <a:ahLst/>
              <a:cxnLst/>
              <a:rect l="l" t="t" r="r" b="b"/>
              <a:pathLst>
                <a:path w="16931167" h="5112650">
                  <a:moveTo>
                    <a:pt x="0" y="0"/>
                  </a:moveTo>
                  <a:lnTo>
                    <a:pt x="0" y="5112650"/>
                  </a:lnTo>
                  <a:lnTo>
                    <a:pt x="16931167" y="5112650"/>
                  </a:lnTo>
                  <a:lnTo>
                    <a:pt x="16931167" y="0"/>
                  </a:lnTo>
                  <a:lnTo>
                    <a:pt x="0" y="0"/>
                  </a:lnTo>
                  <a:close/>
                  <a:moveTo>
                    <a:pt x="16870206" y="5051690"/>
                  </a:moveTo>
                  <a:lnTo>
                    <a:pt x="59690" y="5051690"/>
                  </a:lnTo>
                  <a:lnTo>
                    <a:pt x="59690" y="59690"/>
                  </a:lnTo>
                  <a:lnTo>
                    <a:pt x="16870206" y="59690"/>
                  </a:lnTo>
                  <a:lnTo>
                    <a:pt x="16870206" y="5051690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4168" y="1532744"/>
            <a:ext cx="14247632" cy="4152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A1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線上研習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:</a:t>
            </a:r>
            <a:r>
              <a:rPr lang="en-US" altLang="zh-TW" sz="6300" spc="63" dirty="0">
                <a:solidFill>
                  <a:srgbClr val="C00000"/>
                </a:solidFill>
                <a:ea typeface="思源黑体-粗体"/>
              </a:rPr>
              <a:t>11</a:t>
            </a:r>
            <a:r>
              <a:rPr lang="zh-TW" altLang="en-US" sz="6300" spc="63" dirty="0">
                <a:solidFill>
                  <a:srgbClr val="C00000"/>
                </a:solidFill>
                <a:ea typeface="思源黑体-粗体"/>
              </a:rPr>
              <a:t> </a:t>
            </a:r>
            <a:r>
              <a:rPr lang="en-US" altLang="zh-TW" sz="6300" spc="63" dirty="0">
                <a:solidFill>
                  <a:srgbClr val="C00000"/>
                </a:solidFill>
                <a:ea typeface="思源黑体-粗体"/>
              </a:rPr>
              <a:t>/30(</a:t>
            </a:r>
            <a:r>
              <a:rPr lang="zh-TW" altLang="en-US" sz="6300" spc="63" dirty="0">
                <a:solidFill>
                  <a:srgbClr val="C00000"/>
                </a:solidFill>
                <a:ea typeface="思源黑体-粗体"/>
              </a:rPr>
              <a:t>三</a:t>
            </a:r>
            <a:r>
              <a:rPr lang="en-US" altLang="zh-TW" sz="6300" spc="63" dirty="0">
                <a:solidFill>
                  <a:srgbClr val="C00000"/>
                </a:solidFill>
                <a:ea typeface="思源黑体-粗体"/>
              </a:rPr>
              <a:t>)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已完成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,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感謝大家踴躍參加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!</a:t>
            </a:r>
            <a:r>
              <a:rPr lang="zh-TW" altLang="en-US" sz="2800" spc="63" dirty="0">
                <a:solidFill>
                  <a:srgbClr val="FFC000"/>
                </a:solidFill>
                <a:ea typeface="思源黑体-粗体"/>
              </a:rPr>
              <a:t>講師</a:t>
            </a:r>
            <a:r>
              <a:rPr lang="en-US" altLang="zh-TW" sz="2800" spc="63" dirty="0">
                <a:solidFill>
                  <a:srgbClr val="FFC000"/>
                </a:solidFill>
                <a:ea typeface="思源黑体-粗体"/>
              </a:rPr>
              <a:t>:</a:t>
            </a:r>
            <a:r>
              <a:rPr lang="zh-TW" altLang="en-US" sz="2800" spc="63" dirty="0">
                <a:solidFill>
                  <a:srgbClr val="FFC000"/>
                </a:solidFill>
                <a:ea typeface="思源黑体-粗体"/>
              </a:rPr>
              <a:t>因才網阿良老師</a:t>
            </a:r>
            <a:endParaRPr lang="en-US" altLang="zh-TW" sz="2800" spc="63" dirty="0">
              <a:solidFill>
                <a:srgbClr val="FFC000"/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A2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實體研習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:</a:t>
            </a:r>
            <a:r>
              <a:rPr lang="en-US" altLang="zh-TW" sz="6300" spc="63" dirty="0">
                <a:solidFill>
                  <a:srgbClr val="C00000"/>
                </a:solidFill>
                <a:ea typeface="思源黑体-粗体"/>
              </a:rPr>
              <a:t>12/21(</a:t>
            </a:r>
            <a:r>
              <a:rPr lang="zh-TW" altLang="en-US" sz="6300" spc="63" dirty="0">
                <a:solidFill>
                  <a:srgbClr val="C00000"/>
                </a:solidFill>
                <a:ea typeface="思源黑体-粗体"/>
              </a:rPr>
              <a:t>三</a:t>
            </a:r>
            <a:r>
              <a:rPr lang="en-US" altLang="zh-TW" sz="6300" spc="63" dirty="0">
                <a:solidFill>
                  <a:srgbClr val="C00000"/>
                </a:solidFill>
                <a:ea typeface="思源黑体-粗体"/>
              </a:rPr>
              <a:t>)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東園二樓電腦教室</a:t>
            </a:r>
            <a:r>
              <a:rPr lang="zh-TW" altLang="en-US" sz="2800" spc="63" dirty="0">
                <a:solidFill>
                  <a:srgbClr val="FFC000"/>
                </a:solidFill>
                <a:ea typeface="思源黑体-粗体"/>
              </a:rPr>
              <a:t>講師</a:t>
            </a:r>
            <a:r>
              <a:rPr lang="en-US" altLang="zh-TW" sz="2800" spc="63" dirty="0">
                <a:solidFill>
                  <a:srgbClr val="FFC000"/>
                </a:solidFill>
                <a:ea typeface="思源黑体-粗体"/>
              </a:rPr>
              <a:t>:</a:t>
            </a:r>
            <a:r>
              <a:rPr lang="zh-TW" altLang="en-US" sz="2800" spc="63" dirty="0">
                <a:solidFill>
                  <a:srgbClr val="FFC000"/>
                </a:solidFill>
                <a:ea typeface="思源黑体-粗体"/>
              </a:rPr>
              <a:t>學習吧的講師</a:t>
            </a:r>
            <a:endParaRPr lang="en-US" sz="2800" spc="63" dirty="0">
              <a:solidFill>
                <a:schemeClr val="bg1">
                  <a:lumMod val="95000"/>
                </a:schemeClr>
              </a:solidFill>
              <a:ea typeface="思源黑体-粗体"/>
            </a:endParaRPr>
          </a:p>
        </p:txBody>
      </p:sp>
      <p:sp>
        <p:nvSpPr>
          <p:cNvPr id="9" name="AutoShape 9"/>
          <p:cNvSpPr/>
          <p:nvPr/>
        </p:nvSpPr>
        <p:spPr>
          <a:xfrm rot="3744533">
            <a:off x="15392400" y="697996"/>
            <a:ext cx="5791200" cy="2019300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10" name="AutoShape 10"/>
          <p:cNvSpPr/>
          <p:nvPr/>
        </p:nvSpPr>
        <p:spPr>
          <a:xfrm rot="3791454">
            <a:off x="-2895600" y="7438257"/>
            <a:ext cx="5791200" cy="2019300"/>
          </a:xfrm>
          <a:prstGeom prst="rect">
            <a:avLst/>
          </a:prstGeom>
          <a:solidFill>
            <a:srgbClr val="FAFEFF"/>
          </a:solidFill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AutoShape 11"/>
          <p:cNvSpPr/>
          <p:nvPr/>
        </p:nvSpPr>
        <p:spPr>
          <a:xfrm rot="1705352">
            <a:off x="-1055275" y="9413475"/>
            <a:ext cx="5791200" cy="2019300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F722334-6010-4C7A-BA8D-19C46815F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44" y="4552561"/>
            <a:ext cx="2692455" cy="582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B2D1A6B-A464-41D5-82C9-3263F455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8" r="122" b="24668"/>
          <a:stretch/>
        </p:blipFill>
        <p:spPr>
          <a:xfrm>
            <a:off x="2411751" y="6446217"/>
            <a:ext cx="7876444" cy="3313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814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421403" y="-1"/>
            <a:ext cx="18812742" cy="1058216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182461">
            <a:off x="13392512" y="-495300"/>
            <a:ext cx="5791200" cy="2019300"/>
          </a:xfrm>
          <a:prstGeom prst="rect">
            <a:avLst/>
          </a:prstGeom>
          <a:solidFill>
            <a:srgbClr val="FAFEFF"/>
          </a:solidFill>
        </p:spPr>
      </p:sp>
      <p:grpSp>
        <p:nvGrpSpPr>
          <p:cNvPr id="4" name="Group 4"/>
          <p:cNvGrpSpPr/>
          <p:nvPr/>
        </p:nvGrpSpPr>
        <p:grpSpPr>
          <a:xfrm>
            <a:off x="-796782" y="768603"/>
            <a:ext cx="16265382" cy="2275937"/>
            <a:chOff x="0" y="0"/>
            <a:chExt cx="16931166" cy="5112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31167" cy="5112650"/>
            </a:xfrm>
            <a:custGeom>
              <a:avLst/>
              <a:gdLst/>
              <a:ahLst/>
              <a:cxnLst/>
              <a:rect l="l" t="t" r="r" b="b"/>
              <a:pathLst>
                <a:path w="16931167" h="5112650">
                  <a:moveTo>
                    <a:pt x="0" y="0"/>
                  </a:moveTo>
                  <a:lnTo>
                    <a:pt x="0" y="5112650"/>
                  </a:lnTo>
                  <a:lnTo>
                    <a:pt x="16931167" y="5112650"/>
                  </a:lnTo>
                  <a:lnTo>
                    <a:pt x="16931167" y="0"/>
                  </a:lnTo>
                  <a:lnTo>
                    <a:pt x="0" y="0"/>
                  </a:lnTo>
                  <a:close/>
                  <a:moveTo>
                    <a:pt x="16870206" y="5051690"/>
                  </a:moveTo>
                  <a:lnTo>
                    <a:pt x="59690" y="5051690"/>
                  </a:lnTo>
                  <a:lnTo>
                    <a:pt x="59690" y="59690"/>
                  </a:lnTo>
                  <a:lnTo>
                    <a:pt x="16870206" y="59690"/>
                  </a:lnTo>
                  <a:lnTo>
                    <a:pt x="16870206" y="5051690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796782" y="936092"/>
            <a:ext cx="16493982" cy="1986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數位推動精進方案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(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生生案</a:t>
            </a:r>
            <a:r>
              <a:rPr lang="en-US" altLang="zh-TW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)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 </a:t>
            </a:r>
            <a:r>
              <a:rPr lang="zh-TW" altLang="en-US" sz="6300" spc="63" dirty="0">
                <a:solidFill>
                  <a:srgbClr val="FF0000"/>
                </a:solidFill>
                <a:ea typeface="思源黑体-粗体"/>
              </a:rPr>
              <a:t>入校輔導</a:t>
            </a:r>
            <a:r>
              <a:rPr lang="zh-TW" altLang="en-US" sz="6300" spc="63" dirty="0">
                <a:solidFill>
                  <a:schemeClr val="bg1">
                    <a:lumMod val="95000"/>
                  </a:schemeClr>
                </a:solidFill>
                <a:ea typeface="思源黑体-粗体"/>
              </a:rPr>
              <a:t>已完成</a:t>
            </a:r>
            <a:endParaRPr lang="en-US" altLang="zh-TW" sz="6300" spc="63" dirty="0">
              <a:solidFill>
                <a:schemeClr val="bg1">
                  <a:lumMod val="95000"/>
                </a:schemeClr>
              </a:solidFill>
              <a:ea typeface="思源黑体-粗体"/>
            </a:endParaRPr>
          </a:p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4400" spc="63" dirty="0">
                <a:solidFill>
                  <a:srgbClr val="FFFF00"/>
                </a:solidFill>
                <a:ea typeface="思源黑体-粗体"/>
              </a:rPr>
              <a:t>感謝參與的八位種子教師</a:t>
            </a:r>
            <a:r>
              <a:rPr lang="en-US" altLang="zh-TW" sz="4400" spc="63" dirty="0">
                <a:solidFill>
                  <a:srgbClr val="FFFF00"/>
                </a:solidFill>
                <a:ea typeface="思源黑体-粗体"/>
              </a:rPr>
              <a:t>+10</a:t>
            </a:r>
            <a:r>
              <a:rPr lang="zh-TW" altLang="en-US" sz="4400" spc="63" dirty="0">
                <a:solidFill>
                  <a:srgbClr val="FFFF00"/>
                </a:solidFill>
                <a:ea typeface="思源黑体-粗体"/>
              </a:rPr>
              <a:t>位觀摩老師 感謝大家熱情參與</a:t>
            </a:r>
            <a:endParaRPr lang="en-US" spc="63" dirty="0">
              <a:solidFill>
                <a:schemeClr val="bg1">
                  <a:lumMod val="95000"/>
                </a:schemeClr>
              </a:solidFill>
              <a:ea typeface="思源黑体-粗体"/>
            </a:endParaRPr>
          </a:p>
        </p:txBody>
      </p:sp>
      <p:sp>
        <p:nvSpPr>
          <p:cNvPr id="9" name="AutoShape 9"/>
          <p:cNvSpPr/>
          <p:nvPr/>
        </p:nvSpPr>
        <p:spPr>
          <a:xfrm rot="3744533">
            <a:off x="15392400" y="697996"/>
            <a:ext cx="5791200" cy="2019300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10" name="AutoShape 10"/>
          <p:cNvSpPr/>
          <p:nvPr/>
        </p:nvSpPr>
        <p:spPr>
          <a:xfrm rot="3791454">
            <a:off x="-3526606" y="7964379"/>
            <a:ext cx="5791200" cy="2019300"/>
          </a:xfrm>
          <a:prstGeom prst="rect">
            <a:avLst/>
          </a:prstGeom>
          <a:solidFill>
            <a:srgbClr val="FAFEFF"/>
          </a:solidFill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AutoShape 11"/>
          <p:cNvSpPr/>
          <p:nvPr/>
        </p:nvSpPr>
        <p:spPr>
          <a:xfrm rot="1705352">
            <a:off x="-1055275" y="9413475"/>
            <a:ext cx="5791200" cy="2019300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560B588-E654-4FA0-87B5-5FC2E539D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03" y="3667088"/>
            <a:ext cx="2052125" cy="273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FE42873-3DF5-4C69-8C31-219E98BFA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69" y="3238798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64502C7-7B28-4302-B53C-D7482847A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16" y="5227248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E5767E3-BA6B-421C-A964-58AEA41D3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2" y="5214906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D691890-391A-4AB2-A6A5-9DF9A9EBB8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909" y="5227248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3CA1741-4318-47D6-956C-8019459CD7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5" y="3495497"/>
            <a:ext cx="2286695" cy="3050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0970668-8D48-4B09-A8D4-19F0EE8460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95" y="6801403"/>
            <a:ext cx="1950141" cy="2601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9A338AD-112C-4B4B-AB4D-E4B2203AC8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91" y="5367573"/>
            <a:ext cx="1880507" cy="2508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0CB8BBF8-5568-4B0E-BA2B-468C79911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92" y="3238798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65D370B-BF74-4B20-8A21-6E1EC5ED70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00" y="3238798"/>
            <a:ext cx="2286695" cy="1714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8C18D10-7C47-4EAE-9255-C123A6A946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284" y="3278770"/>
            <a:ext cx="2286695" cy="171424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B89096-B0DB-4B15-A2EC-491A0AD511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736">
            <a:off x="12750059" y="7166690"/>
            <a:ext cx="2265709" cy="302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11E7BF9-F736-4AFE-978B-2D55DAD9FB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263">
            <a:off x="9861008" y="7126198"/>
            <a:ext cx="2122498" cy="283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FD62237-CEE3-43DA-9491-F4A6663ECC18}"/>
              </a:ext>
            </a:extLst>
          </p:cNvPr>
          <p:cNvSpPr/>
          <p:nvPr/>
        </p:nvSpPr>
        <p:spPr>
          <a:xfrm rot="20741834">
            <a:off x="6134980" y="7876047"/>
            <a:ext cx="39292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辰宇落雁體 Thin" panose="02000203000000000000" pitchFamily="2" charset="-120"/>
                <a:ea typeface="辰宇落雁體 Thin" panose="02000203000000000000" pitchFamily="2" charset="-120"/>
              </a:rPr>
              <a:t>明白平板的好</a:t>
            </a:r>
            <a:r>
              <a:rPr lang="en-US" altLang="zh-TW" sz="6000" dirty="0">
                <a:solidFill>
                  <a:schemeClr val="bg1"/>
                </a:solidFill>
                <a:latin typeface="辰宇落雁體 Thin" panose="02000203000000000000" pitchFamily="2" charset="-120"/>
                <a:ea typeface="辰宇落雁體 Thin" panose="02000203000000000000" pitchFamily="2" charset="-120"/>
              </a:rPr>
              <a:t>!</a:t>
            </a:r>
            <a:endParaRPr lang="zh-TW" altLang="en-US" sz="6000" dirty="0">
              <a:solidFill>
                <a:schemeClr val="bg1"/>
              </a:solidFill>
              <a:latin typeface="辰宇落雁體 Thin" panose="02000203000000000000" pitchFamily="2" charset="-120"/>
              <a:ea typeface="辰宇落雁體 Thin" panose="02000203000000000000" pitchFamily="2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004425" cy="6058495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52600" y="1647203"/>
            <a:ext cx="8241336" cy="6568011"/>
            <a:chOff x="0" y="-2952794"/>
            <a:chExt cx="10988448" cy="8757346"/>
          </a:xfrm>
        </p:grpSpPr>
        <p:sp>
          <p:nvSpPr>
            <p:cNvPr id="9" name="TextBox 9"/>
            <p:cNvSpPr txBox="1"/>
            <p:nvPr/>
          </p:nvSpPr>
          <p:spPr>
            <a:xfrm>
              <a:off x="0" y="812588"/>
              <a:ext cx="10795533" cy="760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 lang="en-US" sz="3200" spc="32" dirty="0">
                <a:solidFill>
                  <a:srgbClr val="C3EBE2"/>
                </a:solidFill>
                <a:ea typeface="思源黑体-粗体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7504"/>
              <a:ext cx="10795533" cy="68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2915" y="-2952794"/>
              <a:ext cx="10795533" cy="4991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160"/>
                </a:lnSpc>
                <a:buFont typeface="Wingdings" panose="05000000000000000000" pitchFamily="2" charset="2"/>
                <a:buChar char="u"/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數位推動計畫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數位案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)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公開觀課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時間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:12/19</a:t>
              </a:r>
              <a:r>
                <a:rPr lang="zh-TW" altLang="en-US" sz="3200" spc="240" dirty="0">
                  <a:solidFill>
                    <a:srgbClr val="FF0000"/>
                  </a:solidFill>
                  <a:ea typeface="思源黑体-粗体"/>
                </a:rPr>
                <a:t> 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(</a:t>
              </a:r>
              <a:r>
                <a:rPr lang="zh-TW" altLang="en-US" sz="3200" spc="240" dirty="0">
                  <a:solidFill>
                    <a:srgbClr val="FF0000"/>
                  </a:solidFill>
                  <a:ea typeface="思源黑体-粗体"/>
                </a:rPr>
                <a:t>一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)</a:t>
              </a:r>
              <a:r>
                <a:rPr lang="zh-TW" altLang="en-US" sz="3200" spc="240" dirty="0">
                  <a:solidFill>
                    <a:srgbClr val="FF0000"/>
                  </a:solidFill>
                  <a:ea typeface="思源黑体-粗体"/>
                </a:rPr>
                <a:t>   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10:30~11:00</a:t>
              </a: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授課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田安莉老師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地點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:614</a:t>
              </a: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科目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平板融入國語科教學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094056"/>
              <a:ext cx="10795533" cy="68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B362C919-D767-4AD7-ADC8-4C9BF38BB8DB}"/>
                </a:ext>
              </a:extLst>
            </p:cNvPr>
            <p:cNvSpPr txBox="1"/>
            <p:nvPr/>
          </p:nvSpPr>
          <p:spPr>
            <a:xfrm>
              <a:off x="192915" y="812588"/>
              <a:ext cx="10795533" cy="4991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160"/>
                </a:lnSpc>
                <a:buFont typeface="Arial" panose="020B0604020202020204" pitchFamily="34" charset="0"/>
                <a:buChar char="•"/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數位精進方案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(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生生案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)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公開觀課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時間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12/30(</a:t>
              </a:r>
              <a:r>
                <a:rPr lang="zh-TW" altLang="en-US" sz="3200" spc="240" dirty="0">
                  <a:solidFill>
                    <a:srgbClr val="FF0000"/>
                  </a:solidFill>
                  <a:ea typeface="思源黑体-粗体"/>
                </a:rPr>
                <a:t>五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)</a:t>
              </a:r>
              <a:r>
                <a:rPr lang="zh-TW" altLang="en-US" sz="3200" spc="240" dirty="0">
                  <a:solidFill>
                    <a:srgbClr val="FF0000"/>
                  </a:solidFill>
                  <a:ea typeface="思源黑体-粗体"/>
                </a:rPr>
                <a:t>    </a:t>
              </a:r>
              <a:r>
                <a:rPr lang="en-US" altLang="zh-TW" sz="3200" spc="240" dirty="0">
                  <a:solidFill>
                    <a:srgbClr val="FF0000"/>
                  </a:solidFill>
                  <a:ea typeface="思源黑体-粗体"/>
                </a:rPr>
                <a:t>10:30~11:00</a:t>
              </a: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授課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許佳綺老師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地點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一樓電腦教室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科目</a:t>
              </a:r>
              <a:r>
                <a:rPr lang="en-US" altLang="zh-TW" sz="3200" spc="240" dirty="0">
                  <a:solidFill>
                    <a:srgbClr val="FAFEFF"/>
                  </a:solidFill>
                  <a:ea typeface="思源黑体-粗体"/>
                </a:rPr>
                <a:t>:</a:t>
              </a:r>
              <a:r>
                <a:rPr lang="zh-TW" altLang="en-US" sz="3200" spc="240" dirty="0">
                  <a:solidFill>
                    <a:srgbClr val="FAFEFF"/>
                  </a:solidFill>
                  <a:ea typeface="思源黑体-粗体"/>
                </a:rPr>
                <a:t>平板融入資訊科教學</a:t>
              </a: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altLang="zh-TW" sz="3200" spc="240" dirty="0">
                <a:solidFill>
                  <a:srgbClr val="FAFEFF"/>
                </a:solidFill>
                <a:ea typeface="思源黑体-粗体"/>
              </a:endParaRPr>
            </a:p>
            <a:p>
              <a:pPr>
                <a:lnSpc>
                  <a:spcPts val="4160"/>
                </a:lnSpc>
              </a:pPr>
              <a:endParaRPr lang="en-US" sz="3200" spc="240" dirty="0">
                <a:solidFill>
                  <a:srgbClr val="FAFEFF"/>
                </a:solidFill>
                <a:ea typeface="思源黑体-粗体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東園公開觀議課場次  歡迎大家踴躍參加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!</a:t>
            </a:r>
            <a:endParaRPr lang="en-US" sz="3600" spc="63" dirty="0">
              <a:solidFill>
                <a:srgbClr val="FFFF00"/>
              </a:solidFill>
              <a:ea typeface="思源黑体-粗体"/>
            </a:endParaRPr>
          </a:p>
        </p:txBody>
      </p:sp>
    </p:spTree>
    <p:extLst>
      <p:ext uri="{BB962C8B-B14F-4D97-AF65-F5344CB8AC3E}">
        <p14:creationId xmlns:p14="http://schemas.microsoft.com/office/powerpoint/2010/main" val="183752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004425" cy="6058495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與平板有約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巡迴學年教學</a:t>
            </a:r>
            <a:r>
              <a:rPr lang="en-US" altLang="zh-TW" sz="3600" spc="63" dirty="0">
                <a:solidFill>
                  <a:srgbClr val="FFFF00"/>
                </a:solidFill>
                <a:ea typeface="思源黑体-粗体"/>
              </a:rPr>
              <a:t>)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9220961" cy="393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上學期教學學年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四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~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六年級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講師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:MDM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團隊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惠珍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仲薇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俊澤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時間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學年共同不排課時間或其他方便時間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再約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授課內容大約如下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可以調整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19F84FF-DDFD-45E1-A74A-FD8CEDB0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5" y="7699779"/>
            <a:ext cx="3115235" cy="249262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EC6E0A4-F70C-49F8-824B-4DE1C1918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864254"/>
            <a:ext cx="3105599" cy="2328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E9C8AB0-A429-419C-A204-BCAF35F9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628">
            <a:off x="9081806" y="7086435"/>
            <a:ext cx="3435050" cy="274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0F425B4-307E-49DD-87DF-8E3F99F5A2EE}"/>
              </a:ext>
            </a:extLst>
          </p:cNvPr>
          <p:cNvSpPr/>
          <p:nvPr/>
        </p:nvSpPr>
        <p:spPr>
          <a:xfrm>
            <a:off x="1389097" y="3763124"/>
            <a:ext cx="9144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資訊組要教大家使用</a:t>
            </a:r>
            <a:r>
              <a:rPr lang="en-US" altLang="zh-TW" dirty="0">
                <a:solidFill>
                  <a:schemeClr val="bg1"/>
                </a:solidFill>
              </a:rPr>
              <a:t>apple id</a:t>
            </a:r>
            <a:r>
              <a:rPr lang="zh-TW" altLang="en-US" dirty="0">
                <a:solidFill>
                  <a:schemeClr val="bg1"/>
                </a:solidFill>
              </a:rPr>
              <a:t>登入</a:t>
            </a:r>
            <a:r>
              <a:rPr lang="en-US" altLang="zh-TW" dirty="0">
                <a:solidFill>
                  <a:schemeClr val="bg1"/>
                </a:solidFill>
              </a:rPr>
              <a:t>》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👉</a:t>
            </a:r>
            <a:r>
              <a:rPr lang="en-US" altLang="zh-TW" dirty="0">
                <a:solidFill>
                  <a:schemeClr val="bg1"/>
                </a:solidFill>
              </a:rPr>
              <a:t>11/25</a:t>
            </a:r>
            <a:r>
              <a:rPr lang="zh-TW" altLang="en-US" dirty="0">
                <a:solidFill>
                  <a:schemeClr val="bg1"/>
                </a:solidFill>
              </a:rPr>
              <a:t>（五）下午第二節（五年級共同不排課）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👉導師：請自備各班</a:t>
            </a:r>
            <a:r>
              <a:rPr lang="en-US" altLang="zh-TW" dirty="0">
                <a:solidFill>
                  <a:schemeClr val="bg1"/>
                </a:solidFill>
              </a:rPr>
              <a:t>30</a:t>
            </a:r>
            <a:r>
              <a:rPr lang="zh-TW" altLang="en-US" dirty="0">
                <a:solidFill>
                  <a:schemeClr val="bg1"/>
                </a:solidFill>
              </a:rPr>
              <a:t>號機或</a:t>
            </a:r>
            <a:r>
              <a:rPr lang="en-US" altLang="zh-TW" dirty="0">
                <a:solidFill>
                  <a:schemeClr val="bg1"/>
                </a:solidFill>
              </a:rPr>
              <a:t>29</a:t>
            </a:r>
            <a:r>
              <a:rPr lang="zh-TW" altLang="en-US" dirty="0">
                <a:solidFill>
                  <a:schemeClr val="bg1"/>
                </a:solidFill>
              </a:rPr>
              <a:t>號機（導師機）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👉教學內容：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1:</a:t>
            </a:r>
            <a:r>
              <a:rPr lang="zh-TW" altLang="en-US" dirty="0">
                <a:solidFill>
                  <a:schemeClr val="bg1"/>
                </a:solidFill>
              </a:rPr>
              <a:t>教師、學生如何登入平板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（老師帳號，週五早上拿的平板，我再發一組新的，「有空」可以先改帳號）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2:</a:t>
            </a:r>
            <a:r>
              <a:rPr lang="zh-TW" altLang="en-US" dirty="0">
                <a:solidFill>
                  <a:schemeClr val="bg1"/>
                </a:solidFill>
              </a:rPr>
              <a:t>學生帳號：市府帳號（</a:t>
            </a:r>
            <a:r>
              <a:rPr lang="en-US" altLang="zh-TW" dirty="0">
                <a:solidFill>
                  <a:schemeClr val="bg1"/>
                </a:solidFill>
              </a:rPr>
              <a:t>open id)+pups.hc.edu.tw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密碼：</a:t>
            </a:r>
            <a:r>
              <a:rPr lang="en-US" altLang="zh-TW" dirty="0">
                <a:solidFill>
                  <a:schemeClr val="bg1"/>
                </a:solidFill>
              </a:rPr>
              <a:t>11111</a:t>
            </a:r>
            <a:r>
              <a:rPr lang="zh-TW" altLang="en-US" dirty="0">
                <a:solidFill>
                  <a:schemeClr val="bg1"/>
                </a:solidFill>
              </a:rPr>
              <a:t>（登入再改成自己的四碼）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3:</a:t>
            </a:r>
            <a:r>
              <a:rPr lang="zh-TW" altLang="en-US" dirty="0">
                <a:solidFill>
                  <a:schemeClr val="bg1"/>
                </a:solidFill>
              </a:rPr>
              <a:t>課程</a:t>
            </a:r>
            <a:r>
              <a:rPr lang="en-US" altLang="zh-TW" dirty="0">
                <a:solidFill>
                  <a:schemeClr val="bg1"/>
                </a:solidFill>
              </a:rPr>
              <a:t>app</a:t>
            </a:r>
            <a:r>
              <a:rPr lang="zh-TW" altLang="en-US" dirty="0">
                <a:solidFill>
                  <a:schemeClr val="bg1"/>
                </a:solidFill>
              </a:rPr>
              <a:t>教學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4.air server</a:t>
            </a:r>
            <a:r>
              <a:rPr lang="zh-TW" altLang="en-US" dirty="0">
                <a:solidFill>
                  <a:schemeClr val="bg1"/>
                </a:solidFill>
              </a:rPr>
              <a:t>投影教學（有時間再教）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5:</a:t>
            </a:r>
            <a:r>
              <a:rPr lang="zh-TW" altLang="en-US" dirty="0">
                <a:solidFill>
                  <a:schemeClr val="bg1"/>
                </a:solidFill>
              </a:rPr>
              <a:t>不錯網站及</a:t>
            </a:r>
            <a:r>
              <a:rPr lang="en-US" altLang="zh-TW" dirty="0">
                <a:solidFill>
                  <a:schemeClr val="bg1"/>
                </a:solidFill>
              </a:rPr>
              <a:t>app</a:t>
            </a:r>
            <a:r>
              <a:rPr lang="zh-TW" altLang="en-US" dirty="0">
                <a:solidFill>
                  <a:schemeClr val="bg1"/>
                </a:solidFill>
              </a:rPr>
              <a:t>的介紹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#</a:t>
            </a:r>
            <a:r>
              <a:rPr lang="zh-TW" altLang="en-US" dirty="0">
                <a:solidFill>
                  <a:schemeClr val="bg1"/>
                </a:solidFill>
              </a:rPr>
              <a:t>平板是輔具，希望五年級老師能善加利用，肯定能為教室帶來更美的學習風景！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👐地點：</a:t>
            </a:r>
            <a:r>
              <a:rPr lang="en-US" altLang="zh-TW" dirty="0">
                <a:solidFill>
                  <a:schemeClr val="bg1"/>
                </a:solidFill>
              </a:rPr>
              <a:t>513</a:t>
            </a:r>
            <a:r>
              <a:rPr lang="zh-TW" altLang="en-US" dirty="0">
                <a:solidFill>
                  <a:schemeClr val="bg1"/>
                </a:solidFill>
              </a:rPr>
              <a:t>學年主任教室</a:t>
            </a:r>
          </a:p>
        </p:txBody>
      </p:sp>
    </p:spTree>
    <p:extLst>
      <p:ext uri="{BB962C8B-B14F-4D97-AF65-F5344CB8AC3E}">
        <p14:creationId xmlns:p14="http://schemas.microsoft.com/office/powerpoint/2010/main" val="359591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004425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軟體清單及帳號分配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9879106" cy="4916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軟體授權一覽表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帳號分配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公平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公開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透明分配原則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以表單登記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有數量限制的帳號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有興趣要帳號的老師可以申請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全校授權 請洽資訊組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5CA4089-F3B2-471B-A725-1C72254E2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53093"/>
              </p:ext>
            </p:extLst>
          </p:nvPr>
        </p:nvGraphicFramePr>
        <p:xfrm>
          <a:off x="1447800" y="3917104"/>
          <a:ext cx="9525000" cy="5896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1716">
                  <a:extLst>
                    <a:ext uri="{9D8B030D-6E8A-4147-A177-3AD203B41FA5}">
                      <a16:colId xmlns:a16="http://schemas.microsoft.com/office/drawing/2014/main" val="3436465350"/>
                    </a:ext>
                  </a:extLst>
                </a:gridCol>
                <a:gridCol w="2843284">
                  <a:extLst>
                    <a:ext uri="{9D8B030D-6E8A-4147-A177-3AD203B41FA5}">
                      <a16:colId xmlns:a16="http://schemas.microsoft.com/office/drawing/2014/main" val="1774591878"/>
                    </a:ext>
                  </a:extLst>
                </a:gridCol>
              </a:tblGrid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自購品項名稱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授權數量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2360845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教室電影院公播大平臺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數位內容，一年授權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u="none" strike="noStrike">
                          <a:effectLst/>
                        </a:rPr>
                        <a:t>40U(送20片DVD)</a:t>
                      </a:r>
                      <a:endParaRPr lang="pl-PL" sz="1200" b="1" i="0" u="none" strike="noStrike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7259970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「</a:t>
                      </a:r>
                      <a:r>
                        <a:rPr lang="en-US" altLang="zh-TW" sz="1200" u="none" strike="noStrike">
                          <a:effectLst/>
                        </a:rPr>
                        <a:t>Hahow </a:t>
                      </a:r>
                      <a:r>
                        <a:rPr lang="zh-TW" altLang="en-US" sz="1200" u="none" strike="noStrike">
                          <a:effectLst/>
                        </a:rPr>
                        <a:t>好學校」十二大領域數位學習內容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線上課程，一年授權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30</a:t>
                      </a:r>
                      <a:r>
                        <a:rPr lang="zh-TW" altLang="en-US" sz="1200" u="none" strike="noStrike">
                          <a:effectLst/>
                        </a:rPr>
                        <a:t>人</a:t>
                      </a:r>
                      <a:endParaRPr lang="zh-TW" altLang="en-US" sz="1200" b="1" i="0" u="none" strike="noStrike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362150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網路小神通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全校授權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電腦老師用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6413743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PhotoCap 6 </a:t>
                      </a:r>
                      <a:r>
                        <a:rPr lang="zh-TW" altLang="en-US" sz="1200" u="none" strike="noStrike">
                          <a:effectLst/>
                        </a:rPr>
                        <a:t>影像小達人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在掛在校內專區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0612220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PowerPoint2019</a:t>
                      </a:r>
                      <a:r>
                        <a:rPr lang="zh-TW" altLang="en-US" sz="1200" u="none" strike="noStrike">
                          <a:effectLst/>
                        </a:rPr>
                        <a:t>簡報製作最新版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9157209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Word 2019 </a:t>
                      </a:r>
                      <a:r>
                        <a:rPr lang="zh-TW" altLang="en-US" sz="1200" u="none" strike="noStrike">
                          <a:effectLst/>
                        </a:rPr>
                        <a:t>文書處理 最新版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661318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micro:bit</a:t>
                      </a:r>
                      <a:r>
                        <a:rPr lang="zh-TW" altLang="en-US" sz="1200" u="none" strike="noStrike">
                          <a:effectLst/>
                        </a:rPr>
                        <a:t>小創客初體驗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724172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Scratch3 </a:t>
                      </a:r>
                      <a:r>
                        <a:rPr lang="zh-TW" altLang="en-US" sz="1200" u="none" strike="noStrike">
                          <a:effectLst/>
                        </a:rPr>
                        <a:t>程式設計真簡單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7424090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PhotoImpact X3 </a:t>
                      </a:r>
                      <a:r>
                        <a:rPr lang="zh-TW" altLang="en-US" sz="1200" u="none" strike="noStrike">
                          <a:effectLst/>
                        </a:rPr>
                        <a:t>影像小學堂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936975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威力導演 </a:t>
                      </a:r>
                      <a:r>
                        <a:rPr lang="en-US" altLang="zh-TW" sz="1200" u="none" strike="noStrike">
                          <a:effectLst/>
                        </a:rPr>
                        <a:t>- </a:t>
                      </a:r>
                      <a:r>
                        <a:rPr lang="zh-TW" altLang="en-US" sz="1200" u="none" strike="noStrike">
                          <a:effectLst/>
                        </a:rPr>
                        <a:t>影音剪輯超簡單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5499884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Canva</a:t>
                      </a:r>
                      <a:r>
                        <a:rPr lang="zh-TW" altLang="en-US" sz="1200" u="none" strike="noStrike">
                          <a:effectLst/>
                        </a:rPr>
                        <a:t>多媒體小神通 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線上課程，永久授權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　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9971004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Edpuzzle</a:t>
                      </a:r>
                      <a:r>
                        <a:rPr lang="zh-TW" altLang="en-US" sz="1200" u="none" strike="noStrike">
                          <a:effectLst/>
                        </a:rPr>
                        <a:t>影片編輯及學習測驗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軟體，一年授權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750</a:t>
                      </a:r>
                      <a:r>
                        <a:rPr lang="zh-TW" altLang="en-US" sz="1200" u="none" strike="noStrike">
                          <a:effectLst/>
                        </a:rPr>
                        <a:t>人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371670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SmartScheduler </a:t>
                      </a:r>
                      <a:r>
                        <a:rPr lang="zh-TW" altLang="en-US" sz="1200" u="none" strike="noStrike">
                          <a:effectLst/>
                        </a:rPr>
                        <a:t>好好播</a:t>
                      </a:r>
                      <a:r>
                        <a:rPr lang="en-US" altLang="zh-TW" sz="1200" u="none" strike="noStrike">
                          <a:effectLst/>
                        </a:rPr>
                        <a:t>+</a:t>
                      </a:r>
                      <a:r>
                        <a:rPr lang="en-US" sz="1200" u="none" strike="noStrike">
                          <a:effectLst/>
                        </a:rPr>
                        <a:t>air server(</a:t>
                      </a:r>
                      <a:r>
                        <a:rPr lang="zh-TW" altLang="en-US" sz="1200" u="none" strike="noStrike">
                          <a:effectLst/>
                        </a:rPr>
                        <a:t>軟體，永久授權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全校授權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0328957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SmartAppsCreator</a:t>
                      </a:r>
                      <a:r>
                        <a:rPr lang="zh-TW" altLang="en-US" sz="1200" u="none" strike="noStrike">
                          <a:effectLst/>
                        </a:rPr>
                        <a:t>跨平臺互動多媒體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軟體，永久授權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全校授權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381964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自然輸入法</a:t>
                      </a:r>
                      <a:r>
                        <a:rPr lang="en-US" altLang="zh-TW" sz="1200" u="none" strike="noStrike" dirty="0">
                          <a:effectLst/>
                        </a:rPr>
                        <a:t>V12 </a:t>
                      </a:r>
                      <a:r>
                        <a:rPr lang="zh-TW" altLang="en-US" sz="1200" u="none" strike="noStrike" dirty="0">
                          <a:effectLst/>
                        </a:rPr>
                        <a:t>國中小全校授權</a:t>
                      </a:r>
                      <a:r>
                        <a:rPr lang="en-US" altLang="zh-TW" sz="1200" u="none" strike="noStrike" dirty="0">
                          <a:effectLst/>
                        </a:rPr>
                        <a:t>(</a:t>
                      </a:r>
                      <a:r>
                        <a:rPr lang="zh-TW" altLang="en-US" sz="1200" u="none" strike="noStrike" dirty="0">
                          <a:effectLst/>
                        </a:rPr>
                        <a:t>永久授權</a:t>
                      </a:r>
                      <a:r>
                        <a:rPr lang="en-US" altLang="zh-TW" sz="1200" u="none" strike="noStrike" dirty="0">
                          <a:effectLst/>
                        </a:rPr>
                        <a:t>)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全校授權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508195"/>
                  </a:ext>
                </a:extLst>
              </a:tr>
              <a:tr h="3468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閱讀理解</a:t>
                      </a:r>
                      <a:r>
                        <a:rPr lang="en-US" altLang="zh-TW" sz="1200" u="none" strike="noStrike">
                          <a:effectLst/>
                        </a:rPr>
                        <a:t>Junior </a:t>
                      </a:r>
                      <a:r>
                        <a:rPr lang="zh-TW" altLang="en-US" sz="1200" u="none" strike="noStrike">
                          <a:effectLst/>
                        </a:rPr>
                        <a:t>數位課程</a:t>
                      </a:r>
                      <a:r>
                        <a:rPr lang="en-US" altLang="zh-TW" sz="1200" u="none" strike="noStrike">
                          <a:effectLst/>
                        </a:rPr>
                        <a:t>/</a:t>
                      </a:r>
                      <a:r>
                        <a:rPr lang="zh-TW" altLang="en-US" sz="1200" u="none" strike="noStrike">
                          <a:effectLst/>
                        </a:rPr>
                        <a:t>內容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一年授權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 dirty="0">
                          <a:effectLst/>
                        </a:rPr>
                        <a:t>15</a:t>
                      </a:r>
                      <a:r>
                        <a:rPr lang="zh-TW" altLang="en-US" sz="1200" u="none" strike="noStrike" dirty="0">
                          <a:effectLst/>
                        </a:rPr>
                        <a:t>組</a:t>
                      </a:r>
                      <a:r>
                        <a:rPr lang="en-US" altLang="zh-TW" sz="1200" u="none" strike="noStrike" dirty="0">
                          <a:effectLst/>
                        </a:rPr>
                        <a:t>(</a:t>
                      </a:r>
                      <a:r>
                        <a:rPr lang="zh-TW" altLang="en-US" sz="1200" u="none" strike="noStrike" dirty="0">
                          <a:effectLst/>
                        </a:rPr>
                        <a:t>已分配</a:t>
                      </a:r>
                      <a:r>
                        <a:rPr lang="en-US" altLang="zh-TW" sz="1200" u="none" strike="noStrike" dirty="0">
                          <a:effectLst/>
                        </a:rPr>
                        <a:t>)</a:t>
                      </a:r>
                      <a:endParaRPr lang="en-US" altLang="zh-TW" sz="1200" b="1" i="0" u="none" strike="noStrike" dirty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916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98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167695">
            <a:off x="10227669" y="-1749769"/>
            <a:ext cx="14063261" cy="12081360"/>
            <a:chOff x="0" y="0"/>
            <a:chExt cx="18751015" cy="16108480"/>
          </a:xfrm>
        </p:grpSpPr>
        <p:sp>
          <p:nvSpPr>
            <p:cNvPr id="3" name="AutoShape 3"/>
            <p:cNvSpPr/>
            <p:nvPr/>
          </p:nvSpPr>
          <p:spPr>
            <a:xfrm>
              <a:off x="7295000" y="4647778"/>
              <a:ext cx="11443118" cy="7539698"/>
            </a:xfrm>
            <a:prstGeom prst="rect">
              <a:avLst/>
            </a:prstGeom>
            <a:solidFill>
              <a:srgbClr val="FAFEFF"/>
            </a:solidFill>
          </p:spPr>
        </p:sp>
        <p:sp>
          <p:nvSpPr>
            <p:cNvPr id="4" name="AutoShape 4"/>
            <p:cNvSpPr/>
            <p:nvPr/>
          </p:nvSpPr>
          <p:spPr>
            <a:xfrm rot="-2024860">
              <a:off x="698399" y="4165099"/>
              <a:ext cx="17354216" cy="7778283"/>
            </a:xfrm>
            <a:prstGeom prst="rect">
              <a:avLst/>
            </a:prstGeom>
            <a:solidFill>
              <a:srgbClr val="C3EBE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00" y="1519258"/>
            <a:ext cx="10988931" cy="8577242"/>
            <a:chOff x="0" y="0"/>
            <a:chExt cx="11106201" cy="672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06201" cy="6725710"/>
            </a:xfrm>
            <a:custGeom>
              <a:avLst/>
              <a:gdLst/>
              <a:ahLst/>
              <a:cxnLst/>
              <a:rect l="l" t="t" r="r" b="b"/>
              <a:pathLst>
                <a:path w="11106201" h="6725710">
                  <a:moveTo>
                    <a:pt x="0" y="0"/>
                  </a:moveTo>
                  <a:lnTo>
                    <a:pt x="0" y="6725710"/>
                  </a:lnTo>
                  <a:lnTo>
                    <a:pt x="11106201" y="6725710"/>
                  </a:lnTo>
                  <a:lnTo>
                    <a:pt x="11106201" y="0"/>
                  </a:lnTo>
                  <a:lnTo>
                    <a:pt x="0" y="0"/>
                  </a:lnTo>
                  <a:close/>
                  <a:moveTo>
                    <a:pt x="11045241" y="6664751"/>
                  </a:moveTo>
                  <a:lnTo>
                    <a:pt x="59690" y="6664751"/>
                  </a:lnTo>
                  <a:lnTo>
                    <a:pt x="59690" y="59690"/>
                  </a:lnTo>
                  <a:lnTo>
                    <a:pt x="11045241" y="59690"/>
                  </a:lnTo>
                  <a:lnTo>
                    <a:pt x="11045241" y="6664751"/>
                  </a:lnTo>
                  <a:close/>
                </a:path>
              </a:pathLst>
            </a:custGeom>
            <a:solidFill>
              <a:srgbClr val="C3EBE2"/>
            </a:solidFill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E0716C8-5559-4965-B24F-F3D74D20B94B}"/>
              </a:ext>
            </a:extLst>
          </p:cNvPr>
          <p:cNvSpPr txBox="1"/>
          <p:nvPr/>
        </p:nvSpPr>
        <p:spPr>
          <a:xfrm>
            <a:off x="685800" y="489163"/>
            <a:ext cx="14247632" cy="90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8190"/>
              </a:lnSpc>
              <a:buFont typeface="Arial" panose="020B0604020202020204" pitchFamily="34" charset="0"/>
              <a:buChar char="•"/>
            </a:pPr>
            <a:r>
              <a:rPr lang="zh-TW" altLang="en-US" sz="3600" spc="63" dirty="0">
                <a:solidFill>
                  <a:srgbClr val="FFFF00"/>
                </a:solidFill>
                <a:ea typeface="思源黑体-粗体"/>
              </a:rPr>
              <a:t>統購清單及帳號分配</a:t>
            </a: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0C7C93E-53AC-4DBA-B7D2-FC164C0F6825}"/>
              </a:ext>
            </a:extLst>
          </p:cNvPr>
          <p:cNvSpPr txBox="1"/>
          <p:nvPr/>
        </p:nvSpPr>
        <p:spPr>
          <a:xfrm>
            <a:off x="1246094" y="1826304"/>
            <a:ext cx="10172932" cy="6394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軟體授權一覽表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帳號分配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公平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公開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.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透明分配原則有數量限制的帳號</a:t>
            </a:r>
            <a:r>
              <a:rPr lang="en-US" altLang="zh-TW" sz="3200" spc="63" dirty="0">
                <a:solidFill>
                  <a:srgbClr val="FFFF0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有興趣要帳號的老師可以申請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有公開訊息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FF00"/>
                </a:solidFill>
                <a:ea typeface="思源黑体-粗体"/>
              </a:rPr>
              <a:t>全校授權 請洽資訊組</a:t>
            </a: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00B0F0"/>
                </a:solidFill>
                <a:ea typeface="思源黑体-粗体"/>
              </a:rPr>
              <a:t>品學堂</a:t>
            </a:r>
            <a:r>
              <a:rPr lang="en-US" altLang="zh-TW" sz="3200" spc="63" dirty="0">
                <a:solidFill>
                  <a:srgbClr val="00B0F0"/>
                </a:solidFill>
                <a:ea typeface="思源黑体-粗体"/>
              </a:rPr>
              <a:t>:122</a:t>
            </a:r>
            <a:r>
              <a:rPr lang="zh-TW" altLang="en-US" sz="3200" spc="63" dirty="0">
                <a:solidFill>
                  <a:srgbClr val="00B0F0"/>
                </a:solidFill>
                <a:ea typeface="思源黑体-粗体"/>
              </a:rPr>
              <a:t>帳號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已公開分配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200" spc="63" dirty="0" err="1">
                <a:solidFill>
                  <a:srgbClr val="00B0F0"/>
                </a:solidFill>
                <a:ea typeface="思源黑体-粗体"/>
              </a:rPr>
              <a:t>tutorABC</a:t>
            </a:r>
            <a:r>
              <a:rPr lang="en-US" altLang="zh-TW" sz="3200" spc="63" dirty="0">
                <a:solidFill>
                  <a:srgbClr val="00B0F0"/>
                </a:solidFill>
                <a:ea typeface="思源黑体-粗体"/>
              </a:rPr>
              <a:t>:</a:t>
            </a:r>
            <a:r>
              <a:rPr lang="zh-TW" altLang="en-US" sz="3200" spc="63" dirty="0">
                <a:solidFill>
                  <a:srgbClr val="00B0F0"/>
                </a:solidFill>
                <a:ea typeface="思源黑体-粗体"/>
              </a:rPr>
              <a:t>四位英師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已公開分配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安裝問題再轉知全體教師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(</a:t>
            </a:r>
            <a:r>
              <a:rPr lang="zh-TW" altLang="en-US" sz="3200" spc="63" dirty="0">
                <a:solidFill>
                  <a:srgbClr val="FF0000"/>
                </a:solidFill>
                <a:ea typeface="思源黑体-粗体"/>
              </a:rPr>
              <a:t>再公告</a:t>
            </a:r>
            <a:r>
              <a:rPr lang="en-US" altLang="zh-TW" sz="3200" spc="63" dirty="0">
                <a:solidFill>
                  <a:srgbClr val="FF0000"/>
                </a:solidFill>
                <a:ea typeface="思源黑体-粗体"/>
              </a:rPr>
              <a:t>)</a:t>
            </a:r>
          </a:p>
          <a:p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  <a:p>
            <a:pPr>
              <a:lnSpc>
                <a:spcPts val="8190"/>
              </a:lnSpc>
            </a:pPr>
            <a:endParaRPr lang="en-US" altLang="zh-TW" sz="3600" spc="63" dirty="0">
              <a:solidFill>
                <a:srgbClr val="FFFF00"/>
              </a:solidFill>
              <a:ea typeface="思源黑体-粗体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B8AEF9-8EE5-4332-8F24-779539DD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483508"/>
            <a:ext cx="9726707" cy="442641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B23590E-8AA3-4CF5-A8CC-C2D0CF8A6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10" y="2827192"/>
            <a:ext cx="1921702" cy="25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2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1046</Words>
  <Application>Microsoft Office PowerPoint</Application>
  <PresentationFormat>自訂</PresentationFormat>
  <Paragraphs>133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新細明體</vt:lpstr>
      <vt:lpstr>思源黑体-粗体 Bold</vt:lpstr>
      <vt:lpstr>Calibri</vt:lpstr>
      <vt:lpstr>Arial</vt:lpstr>
      <vt:lpstr>思源黑体-粗体</vt:lpstr>
      <vt:lpstr>辰宇落雁體 Thin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江惠珍</dc:creator>
  <cp:lastModifiedBy>user</cp:lastModifiedBy>
  <cp:revision>22</cp:revision>
  <dcterms:created xsi:type="dcterms:W3CDTF">2006-08-16T00:00:00Z</dcterms:created>
  <dcterms:modified xsi:type="dcterms:W3CDTF">2022-12-07T03:28:41Z</dcterms:modified>
  <dc:identifier>DAFUCNNQ9KA</dc:identifier>
</cp:coreProperties>
</file>