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  <p:sldMasterId id="2147483770" r:id="rId2"/>
  </p:sldMasterIdLst>
  <p:notesMasterIdLst>
    <p:notesMasterId r:id="rId45"/>
  </p:notesMasterIdLst>
  <p:sldIdLst>
    <p:sldId id="355" r:id="rId3"/>
    <p:sldId id="356" r:id="rId4"/>
    <p:sldId id="408" r:id="rId5"/>
    <p:sldId id="421" r:id="rId6"/>
    <p:sldId id="424" r:id="rId7"/>
    <p:sldId id="425" r:id="rId8"/>
    <p:sldId id="359" r:id="rId9"/>
    <p:sldId id="427" r:id="rId10"/>
    <p:sldId id="410" r:id="rId11"/>
    <p:sldId id="391" r:id="rId12"/>
    <p:sldId id="399" r:id="rId13"/>
    <p:sldId id="385" r:id="rId14"/>
    <p:sldId id="382" r:id="rId15"/>
    <p:sldId id="388" r:id="rId16"/>
    <p:sldId id="411" r:id="rId17"/>
    <p:sldId id="412" r:id="rId18"/>
    <p:sldId id="413" r:id="rId19"/>
    <p:sldId id="392" r:id="rId20"/>
    <p:sldId id="393" r:id="rId21"/>
    <p:sldId id="394" r:id="rId22"/>
    <p:sldId id="395" r:id="rId23"/>
    <p:sldId id="387" r:id="rId24"/>
    <p:sldId id="386" r:id="rId25"/>
    <p:sldId id="381" r:id="rId26"/>
    <p:sldId id="417" r:id="rId27"/>
    <p:sldId id="416" r:id="rId28"/>
    <p:sldId id="418" r:id="rId29"/>
    <p:sldId id="419" r:id="rId30"/>
    <p:sldId id="420" r:id="rId31"/>
    <p:sldId id="414" r:id="rId32"/>
    <p:sldId id="368" r:id="rId33"/>
    <p:sldId id="369" r:id="rId34"/>
    <p:sldId id="403" r:id="rId35"/>
    <p:sldId id="415" r:id="rId36"/>
    <p:sldId id="422" r:id="rId37"/>
    <p:sldId id="423" r:id="rId38"/>
    <p:sldId id="409" r:id="rId39"/>
    <p:sldId id="428" r:id="rId40"/>
    <p:sldId id="426" r:id="rId41"/>
    <p:sldId id="379" r:id="rId42"/>
    <p:sldId id="404" r:id="rId43"/>
    <p:sldId id="374" r:id="rId4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660066"/>
    <a:srgbClr val="3333FF"/>
    <a:srgbClr val="FFFF00"/>
    <a:srgbClr val="00FFFF"/>
    <a:srgbClr val="99FF99"/>
    <a:srgbClr val="00FF00"/>
    <a:srgbClr val="33CC33"/>
    <a:srgbClr val="4221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6" autoAdjust="0"/>
    <p:restoredTop sz="94176" autoAdjust="0"/>
  </p:normalViewPr>
  <p:slideViewPr>
    <p:cSldViewPr>
      <p:cViewPr varScale="1">
        <p:scale>
          <a:sx n="109" d="100"/>
          <a:sy n="109" d="100"/>
        </p:scale>
        <p:origin x="144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F5BED-D12A-4923-8E25-61A01AE45A83}" type="datetimeFigureOut">
              <a:rPr lang="zh-TW" altLang="en-US" smtClean="0"/>
              <a:t>2022/11/23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A05E6-0312-4621-AC9B-E4F7322491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7952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45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8BB16EE-9247-4566-B2F8-D93A0EC9DE15}" type="slidenum">
              <a:rPr lang="zh-TW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zh-TW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560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05EF08-8C0D-443D-AA65-0EEAD312310F}" type="slidenum">
              <a:rPr lang="zh-TW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zh-TW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865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560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05EF08-8C0D-443D-AA65-0EEAD312310F}" type="slidenum">
              <a:rPr lang="zh-TW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en-US" altLang="zh-TW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423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560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05EF08-8C0D-443D-AA65-0EEAD312310F}" type="slidenum">
              <a:rPr lang="zh-TW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en-US" altLang="zh-TW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683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560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05EF08-8C0D-443D-AA65-0EEAD312310F}" type="slidenum">
              <a:rPr lang="zh-TW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en-US" altLang="zh-TW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268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560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05EF08-8C0D-443D-AA65-0EEAD312310F}" type="slidenum">
              <a:rPr lang="zh-TW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en-US" altLang="zh-TW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8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560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05EF08-8C0D-443D-AA65-0EEAD312310F}" type="slidenum">
              <a:rPr lang="zh-TW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en-US" altLang="zh-TW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154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560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05EF08-8C0D-443D-AA65-0EEAD312310F}" type="slidenum">
              <a:rPr lang="zh-TW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en-US" altLang="zh-TW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560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05EF08-8C0D-443D-AA65-0EEAD312310F}" type="slidenum">
              <a:rPr lang="zh-TW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en-US" altLang="zh-TW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560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05EF08-8C0D-443D-AA65-0EEAD312310F}" type="slidenum">
              <a:rPr lang="zh-TW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en-US" altLang="zh-TW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560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05EF08-8C0D-443D-AA65-0EEAD312310F}" type="slidenum">
              <a:rPr lang="zh-TW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en-US" altLang="zh-TW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22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560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05EF08-8C0D-443D-AA65-0EEAD312310F}" type="slidenum">
              <a:rPr lang="zh-TW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zh-TW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9905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560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05EF08-8C0D-443D-AA65-0EEAD312310F}" type="slidenum">
              <a:rPr lang="zh-TW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lang="en-US" altLang="zh-TW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1007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560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05EF08-8C0D-443D-AA65-0EEAD312310F}" type="slidenum">
              <a:rPr lang="zh-TW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en-US" altLang="zh-TW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5283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560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05EF08-8C0D-443D-AA65-0EEAD312310F}" type="slidenum">
              <a:rPr lang="zh-TW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en-US" altLang="zh-TW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7021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560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05EF08-8C0D-443D-AA65-0EEAD312310F}" type="slidenum">
              <a:rPr lang="zh-TW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29</a:t>
            </a:fld>
            <a:endParaRPr lang="en-US" altLang="zh-TW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7519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560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05EF08-8C0D-443D-AA65-0EEAD312310F}" type="slidenum">
              <a:rPr lang="zh-TW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34</a:t>
            </a:fld>
            <a:endParaRPr lang="en-US" altLang="zh-TW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8513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5604" name="投影片編號版面配置區 3"/>
          <p:cNvSpPr txBox="1">
            <a:spLocks noGrp="1"/>
          </p:cNvSpPr>
          <p:nvPr/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05EF08-8C0D-443D-AA65-0EEAD312310F}" type="slidenum">
              <a:rPr lang="zh-TW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35</a:t>
            </a:fld>
            <a:endParaRPr lang="en-US" altLang="zh-TW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0881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5604" name="投影片編號版面配置區 3"/>
          <p:cNvSpPr txBox="1">
            <a:spLocks noGrp="1"/>
          </p:cNvSpPr>
          <p:nvPr/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05EF08-8C0D-443D-AA65-0EEAD312310F}" type="slidenum">
              <a:rPr lang="zh-TW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36</a:t>
            </a:fld>
            <a:endParaRPr lang="en-US" altLang="zh-TW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580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560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05EF08-8C0D-443D-AA65-0EEAD312310F}" type="slidenum">
              <a:rPr lang="zh-TW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zh-TW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379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560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05EF08-8C0D-443D-AA65-0EEAD312310F}" type="slidenum">
              <a:rPr lang="zh-TW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zh-TW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17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560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05EF08-8C0D-443D-AA65-0EEAD312310F}" type="slidenum">
              <a:rPr lang="zh-TW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zh-TW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039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560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05EF08-8C0D-443D-AA65-0EEAD312310F}" type="slidenum">
              <a:rPr lang="zh-TW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zh-TW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560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05EF08-8C0D-443D-AA65-0EEAD312310F}" type="slidenum">
              <a:rPr lang="zh-TW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en-US" altLang="zh-TW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560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05EF08-8C0D-443D-AA65-0EEAD312310F}" type="slidenum">
              <a:rPr lang="zh-TW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en-US" altLang="zh-TW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560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05EF08-8C0D-443D-AA65-0EEAD312310F}" type="slidenum">
              <a:rPr lang="zh-TW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zh-TW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731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71CB96-0B24-4D00-8FC3-54449AA078FE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3E4BF1-3D5B-46D8-AD5D-3A46B4ED167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E91A79-565F-483E-808E-B48B26C7B9A9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71CB96-0B24-4D00-8FC3-54449AA078FE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6B9C9-D929-414C-886E-08948F6D997D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DD9A03-AEAF-4A10-A135-1A3902A2DDD8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27F9B2-9C00-413D-BC7D-24AA067E1E3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9E2B8-E3B1-4DB3-A9B1-2AFA3C8CFA1E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EF8DE1-AB21-4701-92D1-4CB8C0DA91E8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B2AE-5E97-4C8C-B8C0-DA6E410BDEA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240E08-34C4-43E7-B88A-09D3DFCEA85A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D36B9C9-D929-414C-886E-08948F6D997D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B8E92E-5674-4D48-9187-D3C3B921FEB4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3E4BF1-3D5B-46D8-AD5D-3A46B4ED167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E91A79-565F-483E-808E-B48B26C7B9A9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DD9A03-AEAF-4A10-A135-1A3902A2DDD8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27F9B2-9C00-413D-BC7D-24AA067E1E3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D9E2B8-E3B1-4DB3-A9B1-2AFA3C8CFA1E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EF8DE1-AB21-4701-92D1-4CB8C0DA91E8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1AB2AE-5E97-4C8C-B8C0-DA6E410BDEA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240E08-34C4-43E7-B88A-09D3DFCEA85A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B8E92E-5674-4D48-9187-D3C3B921FEB4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DEC9FC9C-E899-4226-8A3C-E9BB9C88798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36B54E68-AE13-43FA-9518-8BFEBA06D51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DD9A03-AEAF-4A10-A135-1A3902A2DDD8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>
            <a:spLocks noChangeArrowheads="1"/>
          </p:cNvSpPr>
          <p:nvPr/>
        </p:nvSpPr>
        <p:spPr bwMode="auto">
          <a:xfrm>
            <a:off x="179512" y="404664"/>
            <a:ext cx="806489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sz="66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新竹市立建華國中</a:t>
            </a:r>
            <a:endParaRPr lang="zh-TW" altLang="en-US" sz="66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3878387c-066d-436c-8a62-8f77bb5a34e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628800"/>
            <a:ext cx="8064896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7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1388" y="836712"/>
            <a:ext cx="8064500" cy="1295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600" dirty="0" smtClean="0">
                <a:solidFill>
                  <a:schemeClr val="tx1"/>
                </a:solidFill>
                <a:latin typeface="Comic Sans MS" pitchFamily="66" charset="0"/>
                <a:ea typeface="標楷體" pitchFamily="65" charset="-120"/>
              </a:rPr>
              <a:t>自由車隊</a:t>
            </a:r>
            <a:r>
              <a:rPr lang="en-US" altLang="zh-TW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~</a:t>
            </a:r>
            <a:r>
              <a:rPr lang="zh-TW" altLang="en-US" sz="6600" dirty="0" smtClean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風雲榜</a:t>
            </a:r>
            <a: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/>
            </a:r>
            <a:b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</a:br>
            <a:endParaRPr lang="zh-TW" alt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標楷體" pitchFamily="65" charset="-12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56792"/>
            <a:ext cx="9396413" cy="3168650"/>
          </a:xfrm>
          <a:noFill/>
        </p:spPr>
        <p:txBody>
          <a:bodyPr/>
          <a:lstStyle/>
          <a:p>
            <a:pPr algn="ctr">
              <a:buNone/>
            </a:pPr>
            <a:r>
              <a:rPr lang="zh-TW" altLang="en-US" sz="9600" dirty="0"/>
              <a:t>恭賀</a:t>
            </a:r>
            <a:endParaRPr lang="en-US" altLang="zh-TW" sz="9600" dirty="0"/>
          </a:p>
          <a:p>
            <a:pPr algn="ctr" eaLnBrk="1" hangingPunct="1">
              <a:buFont typeface="Wingdings" pitchFamily="2" charset="2"/>
              <a:buNone/>
            </a:pPr>
            <a:endParaRPr lang="zh-TW" altLang="en-US" sz="40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971600" y="3432780"/>
            <a:ext cx="763428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buNone/>
            </a:pPr>
            <a:r>
              <a:rPr lang="zh-TW" altLang="en-US" sz="5400" dirty="0" smtClean="0">
                <a:latin typeface="+mn-ea"/>
                <a:ea typeface="+mn-ea"/>
              </a:rPr>
              <a:t>世界高中陳靖昀，</a:t>
            </a:r>
            <a:r>
              <a:rPr lang="zh-TW" altLang="en-US" sz="5400" dirty="0">
                <a:latin typeface="+mn-ea"/>
                <a:ea typeface="+mn-ea"/>
              </a:rPr>
              <a:t>當選</a:t>
            </a:r>
            <a:r>
              <a:rPr lang="en-US" altLang="zh-TW" sz="5400" dirty="0" smtClean="0">
                <a:latin typeface="+mn-ea"/>
                <a:ea typeface="+mn-ea"/>
              </a:rPr>
              <a:t>2021</a:t>
            </a:r>
            <a:r>
              <a:rPr lang="zh-TW" altLang="en-US" sz="5400" dirty="0" smtClean="0">
                <a:latin typeface="+mn-ea"/>
                <a:ea typeface="+mn-ea"/>
              </a:rPr>
              <a:t>年亞洲自由車公路錦標賽國家代表隊</a:t>
            </a:r>
            <a:r>
              <a:rPr lang="zh-TW" altLang="en-US" sz="3000" dirty="0" smtClean="0">
                <a:latin typeface="+mn-ea"/>
                <a:ea typeface="+mn-ea"/>
              </a:rPr>
              <a:t>。</a:t>
            </a:r>
            <a:endParaRPr lang="zh-TW" altLang="zh-TW" sz="3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3188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836712"/>
            <a:ext cx="8064500" cy="1295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600" dirty="0" smtClean="0">
                <a:solidFill>
                  <a:schemeClr val="tx1"/>
                </a:solidFill>
                <a:latin typeface="Comic Sans MS" pitchFamily="66" charset="0"/>
                <a:ea typeface="標楷體" pitchFamily="65" charset="-120"/>
              </a:rPr>
              <a:t>自由車隊</a:t>
            </a:r>
            <a:r>
              <a:rPr lang="en-US" altLang="zh-TW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~</a:t>
            </a:r>
            <a:r>
              <a:rPr lang="zh-TW" altLang="en-US" sz="6600" dirty="0" smtClean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風雲榜</a:t>
            </a:r>
            <a: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/>
            </a:r>
            <a:b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</a:br>
            <a:endParaRPr lang="zh-TW" alt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標楷體" pitchFamily="65" charset="-12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27" y="1759434"/>
            <a:ext cx="9396413" cy="3168650"/>
          </a:xfrm>
          <a:noFill/>
        </p:spPr>
        <p:txBody>
          <a:bodyPr/>
          <a:lstStyle/>
          <a:p>
            <a:pPr algn="ctr">
              <a:buNone/>
            </a:pPr>
            <a:r>
              <a:rPr lang="zh-TW" altLang="en-US" sz="9600" dirty="0"/>
              <a:t>恭賀</a:t>
            </a:r>
            <a:endParaRPr lang="en-US" altLang="zh-TW" sz="9600" dirty="0"/>
          </a:p>
          <a:p>
            <a:pPr algn="ctr" eaLnBrk="1" hangingPunct="1">
              <a:buFont typeface="Wingdings" pitchFamily="2" charset="2"/>
              <a:buNone/>
            </a:pPr>
            <a:endParaRPr lang="zh-TW" altLang="en-US" sz="40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1043608" y="3482439"/>
            <a:ext cx="763428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buFontTx/>
              <a:buNone/>
            </a:pPr>
            <a:r>
              <a:rPr lang="zh-TW" altLang="en-US" sz="5400" dirty="0">
                <a:solidFill>
                  <a:prstClr val="black"/>
                </a:solidFill>
                <a:latin typeface="+mn-ea"/>
                <a:ea typeface="+mn-ea"/>
              </a:rPr>
              <a:t>台灣體育運動大學</a:t>
            </a:r>
            <a:r>
              <a:rPr lang="zh-TW" altLang="en-US" sz="5400" dirty="0" smtClean="0">
                <a:solidFill>
                  <a:prstClr val="black"/>
                </a:solidFill>
                <a:latin typeface="+mn-ea"/>
                <a:ea typeface="+mn-ea"/>
              </a:rPr>
              <a:t>徐</a:t>
            </a:r>
            <a:r>
              <a:rPr lang="zh-TW" altLang="en-US" sz="5400" dirty="0">
                <a:solidFill>
                  <a:prstClr val="black"/>
                </a:solidFill>
                <a:latin typeface="+mn-ea"/>
                <a:ea typeface="+mn-ea"/>
              </a:rPr>
              <a:t>御凱</a:t>
            </a:r>
            <a:r>
              <a:rPr lang="zh-TW" altLang="en-US" sz="5400" dirty="0" smtClean="0">
                <a:solidFill>
                  <a:prstClr val="black"/>
                </a:solidFill>
                <a:latin typeface="+mn-ea"/>
                <a:ea typeface="+mn-ea"/>
              </a:rPr>
              <a:t>，</a:t>
            </a:r>
            <a:r>
              <a:rPr lang="zh-TW" altLang="en-US" sz="5400" dirty="0">
                <a:solidFill>
                  <a:prstClr val="black"/>
                </a:solidFill>
                <a:latin typeface="+mn-ea"/>
                <a:ea typeface="+mn-ea"/>
              </a:rPr>
              <a:t>入選</a:t>
            </a:r>
            <a:r>
              <a:rPr lang="en-US" altLang="zh-TW" sz="5400" dirty="0">
                <a:solidFill>
                  <a:prstClr val="black"/>
                </a:solidFill>
                <a:latin typeface="+mn-ea"/>
                <a:ea typeface="+mn-ea"/>
              </a:rPr>
              <a:t>2021</a:t>
            </a:r>
            <a:r>
              <a:rPr lang="zh-TW" altLang="en-US" sz="5400" dirty="0">
                <a:solidFill>
                  <a:prstClr val="black"/>
                </a:solidFill>
                <a:latin typeface="+mn-ea"/>
                <a:ea typeface="+mn-ea"/>
              </a:rPr>
              <a:t>年亞洲運動會</a:t>
            </a:r>
            <a:r>
              <a:rPr lang="zh-TW" altLang="en-US" sz="5400" dirty="0" smtClean="0">
                <a:solidFill>
                  <a:prstClr val="black"/>
                </a:solidFill>
                <a:latin typeface="+mn-ea"/>
                <a:ea typeface="+mn-ea"/>
              </a:rPr>
              <a:t>培訓隊。</a:t>
            </a:r>
            <a:endParaRPr lang="zh-TW" altLang="zh-TW" sz="5400" dirty="0">
              <a:solidFill>
                <a:prstClr val="black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2143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836712"/>
            <a:ext cx="8064500" cy="1295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600" dirty="0" smtClean="0">
                <a:solidFill>
                  <a:schemeClr val="tx1"/>
                </a:solidFill>
                <a:latin typeface="Comic Sans MS" pitchFamily="66" charset="0"/>
                <a:ea typeface="標楷體" pitchFamily="65" charset="-120"/>
              </a:rPr>
              <a:t>自由車隊</a:t>
            </a:r>
            <a:r>
              <a:rPr lang="en-US" altLang="zh-TW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~</a:t>
            </a:r>
            <a:r>
              <a:rPr lang="zh-TW" altLang="en-US" sz="6600" dirty="0" smtClean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風雲榜</a:t>
            </a:r>
            <a: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/>
            </a:r>
            <a:b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</a:br>
            <a:endParaRPr lang="zh-TW" alt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標楷體" pitchFamily="65" charset="-12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27" y="1759434"/>
            <a:ext cx="9396413" cy="3168650"/>
          </a:xfrm>
          <a:noFill/>
        </p:spPr>
        <p:txBody>
          <a:bodyPr/>
          <a:lstStyle/>
          <a:p>
            <a:pPr algn="ctr">
              <a:buNone/>
            </a:pPr>
            <a:r>
              <a:rPr lang="zh-TW" altLang="en-US" sz="9600" dirty="0"/>
              <a:t>恭賀</a:t>
            </a:r>
            <a:endParaRPr lang="en-US" altLang="zh-TW" sz="9600" dirty="0"/>
          </a:p>
          <a:p>
            <a:pPr algn="ctr" eaLnBrk="1" hangingPunct="1">
              <a:buFont typeface="Wingdings" pitchFamily="2" charset="2"/>
              <a:buNone/>
            </a:pPr>
            <a:endParaRPr lang="zh-TW" altLang="en-US" sz="40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1043608" y="3482439"/>
            <a:ext cx="7634288" cy="291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buFontTx/>
              <a:buNone/>
            </a:pPr>
            <a:r>
              <a:rPr lang="zh-TW" altLang="en-US" sz="5400" dirty="0" smtClean="0">
                <a:solidFill>
                  <a:prstClr val="black"/>
                </a:solidFill>
                <a:latin typeface="+mn-ea"/>
                <a:ea typeface="+mn-ea"/>
              </a:rPr>
              <a:t>世界高中</a:t>
            </a:r>
            <a:r>
              <a:rPr lang="zh-TW" altLang="en-US" sz="5400" dirty="0">
                <a:solidFill>
                  <a:prstClr val="black"/>
                </a:solidFill>
                <a:latin typeface="+mn-ea"/>
                <a:ea typeface="+mn-ea"/>
              </a:rPr>
              <a:t>徐御凱</a:t>
            </a:r>
            <a:r>
              <a:rPr lang="zh-TW" altLang="en-US" sz="5400" dirty="0" smtClean="0">
                <a:solidFill>
                  <a:prstClr val="black"/>
                </a:solidFill>
                <a:latin typeface="+mn-ea"/>
                <a:ea typeface="+mn-ea"/>
              </a:rPr>
              <a:t>，當選</a:t>
            </a:r>
            <a:endParaRPr lang="en-US" altLang="zh-TW" sz="5400" dirty="0" smtClean="0">
              <a:solidFill>
                <a:prstClr val="black"/>
              </a:solidFill>
              <a:latin typeface="+mn-ea"/>
              <a:ea typeface="+mn-ea"/>
            </a:endParaRPr>
          </a:p>
          <a:p>
            <a:pPr>
              <a:buFontTx/>
              <a:buNone/>
            </a:pPr>
            <a:r>
              <a:rPr lang="en-US" altLang="zh-TW" sz="5400" dirty="0" smtClean="0">
                <a:solidFill>
                  <a:prstClr val="black"/>
                </a:solidFill>
                <a:latin typeface="+mn-ea"/>
                <a:ea typeface="+mn-ea"/>
              </a:rPr>
              <a:t>2019</a:t>
            </a:r>
            <a:r>
              <a:rPr lang="zh-TW" altLang="en-US" sz="5400" dirty="0" smtClean="0">
                <a:solidFill>
                  <a:prstClr val="black"/>
                </a:solidFill>
                <a:latin typeface="+mn-ea"/>
                <a:ea typeface="+mn-ea"/>
              </a:rPr>
              <a:t>年</a:t>
            </a:r>
            <a:r>
              <a:rPr lang="en-US" altLang="zh-TW" sz="5400" dirty="0">
                <a:solidFill>
                  <a:prstClr val="black"/>
                </a:solidFill>
                <a:latin typeface="+mn-ea"/>
                <a:ea typeface="+mn-ea"/>
              </a:rPr>
              <a:t>8</a:t>
            </a:r>
            <a:r>
              <a:rPr lang="zh-TW" altLang="en-US" sz="5400" dirty="0" smtClean="0">
                <a:solidFill>
                  <a:prstClr val="black"/>
                </a:solidFill>
                <a:latin typeface="+mn-ea"/>
                <a:ea typeface="+mn-ea"/>
              </a:rPr>
              <a:t>月環韓國自由車</a:t>
            </a:r>
            <a:endParaRPr lang="en-US" altLang="zh-TW" sz="5400" dirty="0" smtClean="0">
              <a:solidFill>
                <a:prstClr val="black"/>
              </a:solidFill>
              <a:latin typeface="+mn-ea"/>
              <a:ea typeface="+mn-ea"/>
            </a:endParaRPr>
          </a:p>
          <a:p>
            <a:pPr>
              <a:buFontTx/>
              <a:buNone/>
            </a:pPr>
            <a:r>
              <a:rPr lang="zh-TW" altLang="en-US" sz="5400" dirty="0" smtClean="0">
                <a:solidFill>
                  <a:prstClr val="black"/>
                </a:solidFill>
                <a:latin typeface="+mn-ea"/>
                <a:ea typeface="+mn-ea"/>
              </a:rPr>
              <a:t>公路多日賽國手</a:t>
            </a:r>
            <a:r>
              <a:rPr lang="zh-TW" altLang="en-US" sz="3000" dirty="0" smtClean="0">
                <a:solidFill>
                  <a:prstClr val="black"/>
                </a:solidFill>
                <a:latin typeface="+mn-ea"/>
                <a:ea typeface="+mn-ea"/>
              </a:rPr>
              <a:t>。</a:t>
            </a:r>
            <a:endParaRPr lang="zh-TW" altLang="zh-TW" sz="3000" dirty="0">
              <a:solidFill>
                <a:prstClr val="black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7149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1388" y="836712"/>
            <a:ext cx="8064500" cy="1295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600" dirty="0" smtClean="0">
                <a:solidFill>
                  <a:schemeClr val="tx1"/>
                </a:solidFill>
                <a:latin typeface="Comic Sans MS" pitchFamily="66" charset="0"/>
                <a:ea typeface="標楷體" pitchFamily="65" charset="-120"/>
              </a:rPr>
              <a:t>自由車隊</a:t>
            </a:r>
            <a:r>
              <a:rPr lang="en-US" altLang="zh-TW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~</a:t>
            </a:r>
            <a:r>
              <a:rPr lang="zh-TW" altLang="en-US" sz="6600" dirty="0" smtClean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風雲榜</a:t>
            </a:r>
            <a: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/>
            </a:r>
            <a:b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</a:br>
            <a:endParaRPr lang="zh-TW" alt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標楷體" pitchFamily="65" charset="-12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56792"/>
            <a:ext cx="9396413" cy="3168650"/>
          </a:xfrm>
          <a:noFill/>
        </p:spPr>
        <p:txBody>
          <a:bodyPr/>
          <a:lstStyle/>
          <a:p>
            <a:pPr algn="ctr">
              <a:buNone/>
            </a:pPr>
            <a:r>
              <a:rPr lang="zh-TW" altLang="en-US" sz="9600" dirty="0"/>
              <a:t>恭賀</a:t>
            </a:r>
            <a:endParaRPr lang="en-US" altLang="zh-TW" sz="9600" dirty="0"/>
          </a:p>
          <a:p>
            <a:pPr algn="ctr" eaLnBrk="1" hangingPunct="1">
              <a:buFont typeface="Wingdings" pitchFamily="2" charset="2"/>
              <a:buNone/>
            </a:pPr>
            <a:endParaRPr lang="zh-TW" altLang="en-US" sz="40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971600" y="3207391"/>
            <a:ext cx="763428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buNone/>
            </a:pPr>
            <a:r>
              <a:rPr lang="zh-TW" altLang="en-US" sz="5400" dirty="0" smtClean="0">
                <a:latin typeface="+mn-ea"/>
                <a:ea typeface="+mn-ea"/>
              </a:rPr>
              <a:t>世界高中</a:t>
            </a:r>
            <a:r>
              <a:rPr lang="zh-TW" altLang="en-US" sz="5400" dirty="0">
                <a:latin typeface="+mn-ea"/>
                <a:ea typeface="+mn-ea"/>
              </a:rPr>
              <a:t>徐御凱</a:t>
            </a:r>
            <a:r>
              <a:rPr lang="zh-TW" altLang="en-US" sz="5400" dirty="0" smtClean="0">
                <a:latin typeface="+mn-ea"/>
                <a:ea typeface="+mn-ea"/>
              </a:rPr>
              <a:t>，</a:t>
            </a:r>
            <a:r>
              <a:rPr lang="zh-TW" altLang="en-US" sz="5400" dirty="0">
                <a:latin typeface="+mn-ea"/>
                <a:ea typeface="+mn-ea"/>
              </a:rPr>
              <a:t>當選</a:t>
            </a:r>
            <a:r>
              <a:rPr lang="en-US" altLang="zh-TW" sz="5400" dirty="0" smtClean="0">
                <a:latin typeface="+mn-ea"/>
                <a:ea typeface="+mn-ea"/>
              </a:rPr>
              <a:t>2019</a:t>
            </a:r>
            <a:r>
              <a:rPr lang="zh-TW" altLang="en-US" sz="5400" dirty="0" smtClean="0">
                <a:latin typeface="+mn-ea"/>
                <a:ea typeface="+mn-ea"/>
              </a:rPr>
              <a:t>年烏茲別克亞洲自由車公路錦標賽國家代表隊</a:t>
            </a:r>
            <a:r>
              <a:rPr lang="zh-TW" altLang="en-US" sz="3000" dirty="0" smtClean="0">
                <a:latin typeface="+mn-ea"/>
                <a:ea typeface="+mn-ea"/>
              </a:rPr>
              <a:t>。</a:t>
            </a:r>
            <a:endParaRPr lang="zh-TW" altLang="zh-TW" sz="3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6709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1388" y="836712"/>
            <a:ext cx="8064500" cy="1295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600" dirty="0" smtClean="0">
                <a:solidFill>
                  <a:schemeClr val="tx1"/>
                </a:solidFill>
                <a:latin typeface="Comic Sans MS" pitchFamily="66" charset="0"/>
                <a:ea typeface="標楷體" pitchFamily="65" charset="-120"/>
              </a:rPr>
              <a:t>自由車隊</a:t>
            </a:r>
            <a:r>
              <a:rPr lang="en-US" altLang="zh-TW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~</a:t>
            </a:r>
            <a:r>
              <a:rPr lang="zh-TW" altLang="en-US" sz="6600" dirty="0" smtClean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風雲榜</a:t>
            </a:r>
            <a: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/>
            </a:r>
            <a:b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</a:br>
            <a:endParaRPr lang="zh-TW" alt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標楷體" pitchFamily="65" charset="-12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56792"/>
            <a:ext cx="9396413" cy="3168650"/>
          </a:xfrm>
          <a:noFill/>
        </p:spPr>
        <p:txBody>
          <a:bodyPr/>
          <a:lstStyle/>
          <a:p>
            <a:pPr algn="ctr">
              <a:buNone/>
            </a:pPr>
            <a:r>
              <a:rPr lang="zh-TW" altLang="en-US" sz="9600" dirty="0"/>
              <a:t>恭賀</a:t>
            </a:r>
            <a:endParaRPr lang="en-US" altLang="zh-TW" sz="9600" dirty="0"/>
          </a:p>
          <a:p>
            <a:pPr algn="ctr" eaLnBrk="1" hangingPunct="1">
              <a:buFont typeface="Wingdings" pitchFamily="2" charset="2"/>
              <a:buNone/>
            </a:pPr>
            <a:endParaRPr lang="zh-TW" altLang="en-US" sz="40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971600" y="3207391"/>
            <a:ext cx="763428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buFontTx/>
              <a:buNone/>
            </a:pPr>
            <a:r>
              <a:rPr lang="zh-TW" altLang="en-US" sz="5400" dirty="0" smtClean="0">
                <a:solidFill>
                  <a:prstClr val="black"/>
                </a:solidFill>
              </a:rPr>
              <a:t>世界高中</a:t>
            </a:r>
            <a:r>
              <a:rPr lang="zh-TW" altLang="en-US" sz="5400" dirty="0">
                <a:solidFill>
                  <a:prstClr val="black"/>
                </a:solidFill>
              </a:rPr>
              <a:t>陳靖昀</a:t>
            </a:r>
            <a:r>
              <a:rPr lang="zh-TW" altLang="en-US" sz="5400" dirty="0" smtClean="0">
                <a:solidFill>
                  <a:prstClr val="black"/>
                </a:solidFill>
              </a:rPr>
              <a:t>，獲選</a:t>
            </a:r>
            <a:r>
              <a:rPr lang="en-US" altLang="zh-TW" sz="5400" dirty="0" smtClean="0">
                <a:solidFill>
                  <a:prstClr val="black"/>
                </a:solidFill>
              </a:rPr>
              <a:t>2019</a:t>
            </a:r>
            <a:r>
              <a:rPr lang="zh-TW" altLang="en-US" sz="5400" dirty="0" smtClean="0">
                <a:solidFill>
                  <a:prstClr val="black"/>
                </a:solidFill>
              </a:rPr>
              <a:t>年淺力培訓選手，前往日本參加海外訓練營</a:t>
            </a:r>
            <a:r>
              <a:rPr lang="zh-TW" altLang="en-US" sz="3000" dirty="0" smtClean="0">
                <a:solidFill>
                  <a:prstClr val="black"/>
                </a:solidFill>
              </a:rPr>
              <a:t>。</a:t>
            </a:r>
            <a:endParaRPr lang="zh-TW" altLang="zh-TW" sz="3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20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836712"/>
            <a:ext cx="8064500" cy="1295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600" dirty="0" smtClean="0">
                <a:solidFill>
                  <a:schemeClr val="tx1"/>
                </a:solidFill>
                <a:latin typeface="Comic Sans MS" pitchFamily="66" charset="0"/>
                <a:ea typeface="標楷體" pitchFamily="65" charset="-120"/>
              </a:rPr>
              <a:t>自由車隊</a:t>
            </a:r>
            <a:r>
              <a:rPr lang="en-US" altLang="zh-TW" sz="6600" dirty="0" smtClean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~</a:t>
            </a:r>
            <a:r>
              <a:rPr lang="zh-TW" altLang="en-US" sz="6600" dirty="0" smtClean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風雲榜</a:t>
            </a:r>
            <a: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/>
            </a:r>
            <a:b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</a:br>
            <a:endParaRPr lang="zh-TW" alt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標楷體" pitchFamily="65" charset="-12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108520" y="1844824"/>
            <a:ext cx="9396413" cy="3168650"/>
          </a:xfrm>
          <a:noFill/>
        </p:spPr>
        <p:txBody>
          <a:bodyPr/>
          <a:lstStyle/>
          <a:p>
            <a:pPr algn="ctr">
              <a:buNone/>
            </a:pPr>
            <a:r>
              <a:rPr lang="en-US" altLang="zh-TW" sz="3600" b="1" dirty="0" smtClean="0">
                <a:solidFill>
                  <a:srgbClr val="00FF00"/>
                </a:solidFill>
                <a:latin typeface="標楷體" pitchFamily="65" charset="-120"/>
              </a:rPr>
              <a:t>111</a:t>
            </a:r>
            <a:r>
              <a:rPr lang="zh-TW" altLang="en-US" sz="3600" b="1" dirty="0" smtClean="0">
                <a:solidFill>
                  <a:srgbClr val="00FF00"/>
                </a:solidFill>
                <a:latin typeface="標楷體" pitchFamily="65" charset="-120"/>
              </a:rPr>
              <a:t>年</a:t>
            </a:r>
            <a:r>
              <a:rPr lang="zh-TW" altLang="en-US" sz="3600" b="1" dirty="0">
                <a:solidFill>
                  <a:srgbClr val="00FF00"/>
                </a:solidFill>
                <a:latin typeface="標楷體" pitchFamily="65" charset="-120"/>
              </a:rPr>
              <a:t>全國中等學校運動會</a:t>
            </a:r>
            <a:endParaRPr lang="en-US" altLang="zh-TW" sz="3600" b="1" dirty="0" smtClean="0">
              <a:solidFill>
                <a:srgbClr val="00FF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zh-TW" altLang="en-US" sz="40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1187624" y="2900732"/>
            <a:ext cx="7634288" cy="312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buNone/>
            </a:pPr>
            <a:r>
              <a:rPr lang="zh-TW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           </a:t>
            </a:r>
            <a:r>
              <a:rPr lang="en-US" altLang="zh-TW" sz="2400" dirty="0" smtClean="0">
                <a:solidFill>
                  <a:srgbClr val="FF0000"/>
                </a:solidFill>
                <a:latin typeface="+mn-ea"/>
                <a:ea typeface="+mn-ea"/>
              </a:rPr>
              <a:t>(</a:t>
            </a:r>
            <a:r>
              <a:rPr lang="zh-TW" altLang="en-US" sz="2400" dirty="0">
                <a:solidFill>
                  <a:srgbClr val="FF0000"/>
                </a:solidFill>
                <a:latin typeface="+mn-ea"/>
                <a:ea typeface="+mn-ea"/>
              </a:rPr>
              <a:t>高男組團體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錦標賽第二</a:t>
            </a:r>
            <a:r>
              <a:rPr lang="zh-TW" altLang="en-US" sz="2400" dirty="0">
                <a:solidFill>
                  <a:srgbClr val="FF0000"/>
                </a:solidFill>
                <a:latin typeface="+mn-ea"/>
                <a:ea typeface="+mn-ea"/>
              </a:rPr>
              <a:t>名</a:t>
            </a:r>
            <a:r>
              <a:rPr lang="en-US" altLang="zh-TW" sz="2400" dirty="0">
                <a:solidFill>
                  <a:srgbClr val="FF0000"/>
                </a:solidFill>
                <a:latin typeface="+mn-ea"/>
                <a:ea typeface="+mn-ea"/>
              </a:rPr>
              <a:t>)</a:t>
            </a:r>
          </a:p>
          <a:p>
            <a:pPr>
              <a:buFontTx/>
              <a:buNone/>
            </a:pPr>
            <a:endParaRPr lang="en-US" altLang="zh-TW" sz="2400" dirty="0" smtClean="0">
              <a:solidFill>
                <a:prstClr val="black"/>
              </a:solidFill>
              <a:latin typeface="+mn-ea"/>
              <a:ea typeface="+mn-ea"/>
            </a:endParaRPr>
          </a:p>
          <a:p>
            <a:pPr>
              <a:buFontTx/>
              <a:buNone/>
            </a:pPr>
            <a:r>
              <a:rPr lang="zh-TW" altLang="en-US" sz="2400" dirty="0" smtClean="0">
                <a:solidFill>
                  <a:prstClr val="black"/>
                </a:solidFill>
                <a:latin typeface="+mn-ea"/>
                <a:ea typeface="+mn-ea"/>
              </a:rPr>
              <a:t>張祐誠   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高男組   </a:t>
            </a:r>
            <a:r>
              <a:rPr lang="en-US" altLang="zh-TW" sz="2400" dirty="0">
                <a:solidFill>
                  <a:prstClr val="black"/>
                </a:solidFill>
                <a:latin typeface="+mn-ea"/>
                <a:ea typeface="+mn-ea"/>
              </a:rPr>
              <a:t>118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公里個人公路賽   第一名</a:t>
            </a:r>
          </a:p>
          <a:p>
            <a:pPr>
              <a:buFontTx/>
              <a:buNone/>
            </a:pP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邱煜程   高男組   </a:t>
            </a:r>
            <a:r>
              <a:rPr lang="en-US" altLang="zh-TW" sz="2400" dirty="0">
                <a:solidFill>
                  <a:prstClr val="black"/>
                </a:solidFill>
                <a:latin typeface="+mn-ea"/>
                <a:ea typeface="+mn-ea"/>
              </a:rPr>
              <a:t>20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公里公路計時賽    第二名</a:t>
            </a:r>
          </a:p>
          <a:p>
            <a:pPr>
              <a:buFontTx/>
              <a:buNone/>
            </a:pP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張祐誠   高男組   </a:t>
            </a:r>
            <a:r>
              <a:rPr lang="en-US" altLang="zh-TW" sz="2400" dirty="0">
                <a:solidFill>
                  <a:prstClr val="black"/>
                </a:solidFill>
                <a:latin typeface="+mn-ea"/>
                <a:ea typeface="+mn-ea"/>
              </a:rPr>
              <a:t>20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公里公路計時賽    第六名</a:t>
            </a:r>
          </a:p>
          <a:p>
            <a:pPr>
              <a:buFontTx/>
              <a:buNone/>
            </a:pP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曾奕維   高男組   </a:t>
            </a:r>
            <a:r>
              <a:rPr lang="en-US" altLang="zh-TW" sz="2400" dirty="0">
                <a:solidFill>
                  <a:prstClr val="black"/>
                </a:solidFill>
                <a:latin typeface="+mn-ea"/>
                <a:ea typeface="+mn-ea"/>
              </a:rPr>
              <a:t>118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公里個人公路賽   第六名</a:t>
            </a:r>
          </a:p>
          <a:p>
            <a:pPr>
              <a:buFontTx/>
              <a:buNone/>
            </a:pP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沈昊熏   高男組   </a:t>
            </a:r>
            <a:r>
              <a:rPr lang="en-US" altLang="zh-TW" sz="2400" dirty="0">
                <a:solidFill>
                  <a:prstClr val="black"/>
                </a:solidFill>
                <a:latin typeface="+mn-ea"/>
                <a:ea typeface="+mn-ea"/>
              </a:rPr>
              <a:t>118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公里個人公路賽   第八</a:t>
            </a:r>
            <a:r>
              <a:rPr lang="zh-TW" altLang="en-US" sz="2400" dirty="0" smtClean="0">
                <a:solidFill>
                  <a:prstClr val="black"/>
                </a:solidFill>
                <a:latin typeface="+mn-ea"/>
                <a:ea typeface="+mn-ea"/>
              </a:rPr>
              <a:t>名</a:t>
            </a:r>
            <a:endParaRPr lang="zh-TW" altLang="en-US" sz="2400" dirty="0">
              <a:solidFill>
                <a:prstClr val="black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7520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836712"/>
            <a:ext cx="8064500" cy="1295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600" dirty="0" smtClean="0">
                <a:solidFill>
                  <a:schemeClr val="tx1"/>
                </a:solidFill>
                <a:latin typeface="Comic Sans MS" pitchFamily="66" charset="0"/>
                <a:ea typeface="標楷體" pitchFamily="65" charset="-120"/>
              </a:rPr>
              <a:t>自由車隊</a:t>
            </a:r>
            <a:r>
              <a:rPr lang="en-US" altLang="zh-TW" sz="6600" dirty="0" smtClean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~</a:t>
            </a:r>
            <a:r>
              <a:rPr lang="zh-TW" altLang="en-US" sz="6600" dirty="0" smtClean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風雲榜</a:t>
            </a:r>
            <a: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/>
            </a:r>
            <a:b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</a:br>
            <a:endParaRPr lang="zh-TW" alt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標楷體" pitchFamily="65" charset="-12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108520" y="1844824"/>
            <a:ext cx="9396413" cy="3168650"/>
          </a:xfrm>
          <a:noFill/>
        </p:spPr>
        <p:txBody>
          <a:bodyPr/>
          <a:lstStyle/>
          <a:p>
            <a:pPr algn="ctr">
              <a:buNone/>
            </a:pPr>
            <a:r>
              <a:rPr lang="en-US" altLang="zh-TW" sz="3600" b="1" dirty="0" smtClean="0">
                <a:solidFill>
                  <a:srgbClr val="00FF00"/>
                </a:solidFill>
                <a:latin typeface="標楷體" pitchFamily="65" charset="-120"/>
              </a:rPr>
              <a:t>111</a:t>
            </a:r>
            <a:r>
              <a:rPr lang="zh-TW" altLang="en-US" sz="3600" b="1" dirty="0" smtClean="0">
                <a:solidFill>
                  <a:srgbClr val="00FF00"/>
                </a:solidFill>
                <a:latin typeface="標楷體" pitchFamily="65" charset="-120"/>
              </a:rPr>
              <a:t>年</a:t>
            </a:r>
            <a:r>
              <a:rPr lang="zh-TW" altLang="en-US" sz="3600" b="1" dirty="0">
                <a:solidFill>
                  <a:srgbClr val="00FF00"/>
                </a:solidFill>
                <a:latin typeface="標楷體" pitchFamily="65" charset="-120"/>
              </a:rPr>
              <a:t>全國中等學校運動會</a:t>
            </a:r>
            <a:endParaRPr lang="en-US" altLang="zh-TW" sz="3600" b="1" dirty="0" smtClean="0">
              <a:solidFill>
                <a:srgbClr val="00FF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zh-TW" altLang="en-US" sz="40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1504821" y="2900732"/>
            <a:ext cx="76342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buNone/>
            </a:pPr>
            <a:endParaRPr lang="zh-TW" altLang="en-US" sz="2400" dirty="0">
              <a:solidFill>
                <a:prstClr val="black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2987144"/>
            <a:ext cx="90364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TW" altLang="zh-TW" sz="2400" kern="100" dirty="0" smtClean="0">
                <a:latin typeface="+mn-ea"/>
                <a:cs typeface="Times New Roman" panose="02020603050405020304" pitchFamily="18" charset="0"/>
              </a:rPr>
              <a:t>陳家豪</a:t>
            </a:r>
            <a:r>
              <a:rPr lang="en-US" altLang="zh-TW" sz="2400" kern="100" dirty="0" smtClean="0">
                <a:latin typeface="+mn-ea"/>
                <a:cs typeface="Times New Roman" panose="02020603050405020304" pitchFamily="18" charset="0"/>
              </a:rPr>
              <a:t>   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高男組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  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領先計分賽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  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第二名</a:t>
            </a:r>
          </a:p>
          <a:p>
            <a:pPr algn="ctr">
              <a:spcAft>
                <a:spcPts val="0"/>
              </a:spcAft>
            </a:pP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鄭丞凱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  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高男組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  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爭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 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先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 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賽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  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第三名</a:t>
            </a:r>
          </a:p>
          <a:p>
            <a:pPr algn="ctr">
              <a:spcAft>
                <a:spcPts val="0"/>
              </a:spcAft>
            </a:pP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鄭丞凱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  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高男組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  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競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 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輪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 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賽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  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第三名</a:t>
            </a:r>
          </a:p>
          <a:p>
            <a:pPr algn="ctr">
              <a:spcAft>
                <a:spcPts val="0"/>
              </a:spcAft>
            </a:pP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姜建生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.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蔣更璿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.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翁家茗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.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鄭丞凱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  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高男組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  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團隊競速賽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  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第三名</a:t>
            </a:r>
          </a:p>
          <a:p>
            <a:pPr algn="ctr">
              <a:spcAft>
                <a:spcPts val="0"/>
              </a:spcAft>
            </a:pP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陳家豪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.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張祐誠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.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曾奕維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.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邱煜程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zh-TW" altLang="en-US" sz="2400" kern="100" dirty="0" smtClean="0">
                <a:latin typeface="+mn-ea"/>
                <a:cs typeface="Times New Roman" panose="02020603050405020304" pitchFamily="18" charset="0"/>
              </a:rPr>
              <a:t> </a:t>
            </a:r>
            <a:r>
              <a:rPr lang="zh-TW" altLang="zh-TW" sz="2400" kern="100" dirty="0" smtClean="0">
                <a:latin typeface="+mn-ea"/>
                <a:cs typeface="Times New Roman" panose="02020603050405020304" pitchFamily="18" charset="0"/>
              </a:rPr>
              <a:t>高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男</a:t>
            </a:r>
            <a:r>
              <a:rPr lang="zh-TW" altLang="zh-TW" sz="2400" kern="100" dirty="0" smtClean="0">
                <a:latin typeface="+mn-ea"/>
                <a:cs typeface="Times New Roman" panose="02020603050405020304" pitchFamily="18" charset="0"/>
              </a:rPr>
              <a:t>組</a:t>
            </a:r>
            <a:r>
              <a:rPr lang="en-US" altLang="zh-TW" sz="2400" kern="100" dirty="0" smtClean="0">
                <a:latin typeface="+mn-ea"/>
                <a:cs typeface="Times New Roman" panose="02020603050405020304" pitchFamily="18" charset="0"/>
              </a:rPr>
              <a:t> 4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公里團隊追逐賽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zh-TW" altLang="zh-TW" sz="2400" kern="100" dirty="0" smtClean="0">
                <a:latin typeface="+mn-ea"/>
                <a:cs typeface="Times New Roman" panose="02020603050405020304" pitchFamily="18" charset="0"/>
              </a:rPr>
              <a:t>第三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名</a:t>
            </a:r>
          </a:p>
          <a:p>
            <a:pPr algn="ctr">
              <a:spcAft>
                <a:spcPts val="0"/>
              </a:spcAft>
            </a:pP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翁家茗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  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高男組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  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競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 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輪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 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賽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  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第四名</a:t>
            </a:r>
          </a:p>
          <a:p>
            <a:pPr algn="ctr">
              <a:spcAft>
                <a:spcPts val="0"/>
              </a:spcAft>
            </a:pP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翁家茗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  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高男組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  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爭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 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先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 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賽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  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第五名</a:t>
            </a:r>
          </a:p>
          <a:p>
            <a:pPr algn="ctr">
              <a:spcAft>
                <a:spcPts val="0"/>
              </a:spcAft>
            </a:pP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楊鯉璟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  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國男組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  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爭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 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先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 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賽</a:t>
            </a:r>
            <a:r>
              <a:rPr lang="en-US" altLang="zh-TW" sz="2400" kern="100" dirty="0">
                <a:latin typeface="+mn-ea"/>
                <a:cs typeface="Times New Roman" panose="02020603050405020304" pitchFamily="18" charset="0"/>
              </a:rPr>
              <a:t>   </a:t>
            </a:r>
            <a:r>
              <a:rPr lang="zh-TW" altLang="zh-TW" sz="2400" kern="100" dirty="0">
                <a:latin typeface="+mn-ea"/>
                <a:cs typeface="Times New Roman" panose="02020603050405020304" pitchFamily="18" charset="0"/>
              </a:rPr>
              <a:t>第六名</a:t>
            </a:r>
          </a:p>
        </p:txBody>
      </p:sp>
    </p:spTree>
    <p:extLst>
      <p:ext uri="{BB962C8B-B14F-4D97-AF65-F5344CB8AC3E}">
        <p14:creationId xmlns:p14="http://schemas.microsoft.com/office/powerpoint/2010/main" val="357263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836712"/>
            <a:ext cx="8064500" cy="1295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600" dirty="0" smtClean="0">
                <a:solidFill>
                  <a:schemeClr val="tx1"/>
                </a:solidFill>
                <a:latin typeface="Comic Sans MS" pitchFamily="66" charset="0"/>
                <a:ea typeface="標楷體" pitchFamily="65" charset="-120"/>
              </a:rPr>
              <a:t>自由車隊</a:t>
            </a:r>
            <a:r>
              <a:rPr lang="en-US" altLang="zh-TW" sz="6600" dirty="0" smtClean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~</a:t>
            </a:r>
            <a:r>
              <a:rPr lang="zh-TW" altLang="en-US" sz="6600" dirty="0" smtClean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風雲榜</a:t>
            </a:r>
            <a: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/>
            </a:r>
            <a:b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</a:br>
            <a:endParaRPr lang="zh-TW" alt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標楷體" pitchFamily="65" charset="-12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108520" y="1844824"/>
            <a:ext cx="9396413" cy="3168650"/>
          </a:xfrm>
          <a:noFill/>
        </p:spPr>
        <p:txBody>
          <a:bodyPr/>
          <a:lstStyle/>
          <a:p>
            <a:pPr algn="ctr">
              <a:buNone/>
            </a:pPr>
            <a:r>
              <a:rPr lang="en-US" altLang="zh-TW" sz="3600" b="1" dirty="0">
                <a:solidFill>
                  <a:srgbClr val="00FF00"/>
                </a:solidFill>
                <a:latin typeface="標楷體" pitchFamily="65" charset="-120"/>
              </a:rPr>
              <a:t>111</a:t>
            </a:r>
            <a:r>
              <a:rPr lang="zh-TW" altLang="en-US" sz="3600" b="1" dirty="0">
                <a:solidFill>
                  <a:srgbClr val="00FF00"/>
                </a:solidFill>
                <a:latin typeface="標楷體" pitchFamily="65" charset="-120"/>
              </a:rPr>
              <a:t>年全國自由車場地錦標賽</a:t>
            </a:r>
            <a:endParaRPr lang="en-US" altLang="zh-TW" sz="3600" b="1" dirty="0" smtClean="0">
              <a:solidFill>
                <a:srgbClr val="00FF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zh-TW" altLang="en-US" sz="40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1259632" y="2636912"/>
            <a:ext cx="7634288" cy="400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buNone/>
            </a:pP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陳家豪   青男組   </a:t>
            </a:r>
            <a:r>
              <a:rPr lang="zh-TW" altLang="en-US" sz="2400" dirty="0" smtClean="0">
                <a:solidFill>
                  <a:prstClr val="black"/>
                </a:solidFill>
                <a:latin typeface="+mn-ea"/>
                <a:ea typeface="+mn-ea"/>
              </a:rPr>
              <a:t>全能賽   第一名</a:t>
            </a:r>
            <a:endParaRPr lang="zh-TW" altLang="en-US" sz="2400" dirty="0">
              <a:solidFill>
                <a:prstClr val="black"/>
              </a:solidFill>
              <a:latin typeface="+mn-ea"/>
              <a:ea typeface="+mn-ea"/>
            </a:endParaRPr>
          </a:p>
          <a:p>
            <a:pPr>
              <a:buNone/>
            </a:pP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張祐誠   青男組   全能</a:t>
            </a:r>
            <a:r>
              <a:rPr lang="zh-TW" altLang="en-US" sz="2400" dirty="0" smtClean="0">
                <a:solidFill>
                  <a:prstClr val="black"/>
                </a:solidFill>
                <a:latin typeface="+mn-ea"/>
                <a:ea typeface="+mn-ea"/>
              </a:rPr>
              <a:t>賽   第二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名</a:t>
            </a:r>
          </a:p>
          <a:p>
            <a:pPr>
              <a:buNone/>
            </a:pP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陳家豪   青男組   </a:t>
            </a:r>
            <a:r>
              <a:rPr lang="zh-TW" altLang="en-US" sz="2400" dirty="0" smtClean="0">
                <a:solidFill>
                  <a:prstClr val="black"/>
                </a:solidFill>
                <a:latin typeface="+mn-ea"/>
                <a:ea typeface="+mn-ea"/>
              </a:rPr>
              <a:t>集體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出發</a:t>
            </a:r>
            <a:r>
              <a:rPr lang="zh-TW" altLang="en-US" sz="2400" dirty="0" smtClean="0">
                <a:solidFill>
                  <a:prstClr val="black"/>
                </a:solidFill>
                <a:latin typeface="+mn-ea"/>
                <a:ea typeface="+mn-ea"/>
              </a:rPr>
              <a:t>賽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 </a:t>
            </a:r>
            <a:r>
              <a:rPr lang="zh-TW" altLang="en-US" sz="2400" dirty="0" smtClean="0">
                <a:solidFill>
                  <a:prstClr val="black"/>
                </a:solidFill>
                <a:latin typeface="+mn-ea"/>
                <a:ea typeface="+mn-ea"/>
              </a:rPr>
              <a:t>  第二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名</a:t>
            </a:r>
          </a:p>
          <a:p>
            <a:pPr>
              <a:buNone/>
            </a:pP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姜建生</a:t>
            </a:r>
            <a:r>
              <a:rPr lang="en-US" altLang="zh-TW" sz="2400" dirty="0">
                <a:solidFill>
                  <a:prstClr val="black"/>
                </a:solidFill>
                <a:latin typeface="+mn-ea"/>
                <a:ea typeface="+mn-ea"/>
              </a:rPr>
              <a:t>.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蔣更璿</a:t>
            </a:r>
            <a:r>
              <a:rPr lang="en-US" altLang="zh-TW" sz="2400" dirty="0">
                <a:solidFill>
                  <a:prstClr val="black"/>
                </a:solidFill>
                <a:latin typeface="+mn-ea"/>
                <a:ea typeface="+mn-ea"/>
              </a:rPr>
              <a:t>.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曾奕維 </a:t>
            </a:r>
            <a:r>
              <a:rPr lang="zh-TW" altLang="en-US" sz="2400" dirty="0" smtClean="0">
                <a:solidFill>
                  <a:prstClr val="black"/>
                </a:solidFill>
                <a:latin typeface="+mn-ea"/>
                <a:ea typeface="+mn-ea"/>
              </a:rPr>
              <a:t> 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青男</a:t>
            </a:r>
            <a:r>
              <a:rPr lang="zh-TW" altLang="en-US" sz="2400" dirty="0" smtClean="0">
                <a:solidFill>
                  <a:prstClr val="black"/>
                </a:solidFill>
                <a:latin typeface="+mn-ea"/>
                <a:ea typeface="+mn-ea"/>
              </a:rPr>
              <a:t>組 團隊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競速</a:t>
            </a:r>
            <a:r>
              <a:rPr lang="zh-TW" altLang="en-US" sz="2400" dirty="0" smtClean="0">
                <a:solidFill>
                  <a:prstClr val="black"/>
                </a:solidFill>
                <a:latin typeface="+mn-ea"/>
                <a:ea typeface="+mn-ea"/>
              </a:rPr>
              <a:t>賽 第二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名</a:t>
            </a:r>
          </a:p>
          <a:p>
            <a:pPr>
              <a:buNone/>
            </a:pP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陳家豪</a:t>
            </a:r>
            <a:r>
              <a:rPr lang="en-US" altLang="zh-TW" sz="2400" dirty="0">
                <a:solidFill>
                  <a:prstClr val="black"/>
                </a:solidFill>
                <a:latin typeface="+mn-ea"/>
                <a:ea typeface="+mn-ea"/>
              </a:rPr>
              <a:t>.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蘇鎮緯</a:t>
            </a:r>
            <a:r>
              <a:rPr lang="en-US" altLang="zh-TW" sz="2400" dirty="0">
                <a:solidFill>
                  <a:prstClr val="black"/>
                </a:solidFill>
                <a:latin typeface="+mn-ea"/>
                <a:ea typeface="+mn-ea"/>
              </a:rPr>
              <a:t>.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張祐誠</a:t>
            </a:r>
            <a:r>
              <a:rPr lang="en-US" altLang="zh-TW" sz="2400" dirty="0">
                <a:solidFill>
                  <a:prstClr val="black"/>
                </a:solidFill>
                <a:latin typeface="+mn-ea"/>
                <a:ea typeface="+mn-ea"/>
              </a:rPr>
              <a:t>.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曾奕維</a:t>
            </a:r>
            <a:r>
              <a:rPr lang="en-US" altLang="zh-TW" sz="2400" dirty="0">
                <a:solidFill>
                  <a:prstClr val="black"/>
                </a:solidFill>
                <a:latin typeface="+mn-ea"/>
                <a:ea typeface="+mn-ea"/>
              </a:rPr>
              <a:t>.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王昕</a:t>
            </a:r>
            <a:r>
              <a:rPr lang="en-US" altLang="zh-TW" sz="2400" dirty="0">
                <a:solidFill>
                  <a:prstClr val="black"/>
                </a:solidFill>
                <a:latin typeface="+mn-ea"/>
                <a:ea typeface="+mn-ea"/>
              </a:rPr>
              <a:t>.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簡秉豐   </a:t>
            </a:r>
            <a:endParaRPr lang="en-US" altLang="zh-TW" sz="2400" dirty="0" smtClean="0">
              <a:solidFill>
                <a:prstClr val="black"/>
              </a:solidFill>
              <a:latin typeface="+mn-ea"/>
              <a:ea typeface="+mn-ea"/>
            </a:endParaRPr>
          </a:p>
          <a:p>
            <a:pPr>
              <a:buNone/>
            </a:pP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 </a:t>
            </a:r>
            <a:r>
              <a:rPr lang="zh-TW" altLang="en-US" sz="2400" dirty="0" smtClean="0">
                <a:solidFill>
                  <a:prstClr val="black"/>
                </a:solidFill>
                <a:latin typeface="+mn-ea"/>
                <a:ea typeface="+mn-ea"/>
              </a:rPr>
              <a:t>               青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男組   </a:t>
            </a:r>
            <a:r>
              <a:rPr lang="en-US" altLang="zh-TW" sz="2400" dirty="0" smtClean="0">
                <a:solidFill>
                  <a:prstClr val="black"/>
                </a:solidFill>
                <a:latin typeface="+mn-ea"/>
                <a:ea typeface="+mn-ea"/>
              </a:rPr>
              <a:t>4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公里團隊追逐</a:t>
            </a:r>
            <a:r>
              <a:rPr lang="zh-TW" altLang="en-US" sz="2400" dirty="0" smtClean="0">
                <a:solidFill>
                  <a:prstClr val="black"/>
                </a:solidFill>
                <a:latin typeface="+mn-ea"/>
                <a:ea typeface="+mn-ea"/>
              </a:rPr>
              <a:t>賽第二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名</a:t>
            </a:r>
          </a:p>
          <a:p>
            <a:pPr>
              <a:buNone/>
            </a:pP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姜建生   青男組   </a:t>
            </a:r>
            <a:r>
              <a:rPr lang="zh-TW" altLang="en-US" sz="2400" dirty="0" smtClean="0">
                <a:solidFill>
                  <a:prstClr val="black"/>
                </a:solidFill>
                <a:latin typeface="+mn-ea"/>
                <a:ea typeface="+mn-ea"/>
              </a:rPr>
              <a:t>競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輪</a:t>
            </a:r>
            <a:r>
              <a:rPr lang="zh-TW" altLang="en-US" sz="2400" dirty="0" smtClean="0">
                <a:solidFill>
                  <a:prstClr val="black"/>
                </a:solidFill>
                <a:latin typeface="+mn-ea"/>
                <a:ea typeface="+mn-ea"/>
              </a:rPr>
              <a:t>賽第四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名</a:t>
            </a:r>
          </a:p>
          <a:p>
            <a:pPr>
              <a:buNone/>
            </a:pP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蔣更璿   青男組   青男</a:t>
            </a:r>
            <a:r>
              <a:rPr lang="zh-TW" altLang="en-US" sz="2400" dirty="0" smtClean="0">
                <a:solidFill>
                  <a:prstClr val="black"/>
                </a:solidFill>
                <a:latin typeface="+mn-ea"/>
                <a:ea typeface="+mn-ea"/>
              </a:rPr>
              <a:t>組爭先賽第四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名</a:t>
            </a:r>
          </a:p>
          <a:p>
            <a:pPr>
              <a:buNone/>
            </a:pP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曾奕維   青男組   </a:t>
            </a:r>
            <a:r>
              <a:rPr lang="zh-TW" altLang="en-US" sz="2400" dirty="0" smtClean="0">
                <a:solidFill>
                  <a:prstClr val="black"/>
                </a:solidFill>
                <a:latin typeface="+mn-ea"/>
                <a:ea typeface="+mn-ea"/>
              </a:rPr>
              <a:t>爭先”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第六名</a:t>
            </a:r>
          </a:p>
        </p:txBody>
      </p:sp>
    </p:spTree>
    <p:extLst>
      <p:ext uri="{BB962C8B-B14F-4D97-AF65-F5344CB8AC3E}">
        <p14:creationId xmlns:p14="http://schemas.microsoft.com/office/powerpoint/2010/main" val="321534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836712"/>
            <a:ext cx="8064500" cy="1295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600" dirty="0" smtClean="0">
                <a:solidFill>
                  <a:schemeClr val="tx1"/>
                </a:solidFill>
                <a:latin typeface="Comic Sans MS" pitchFamily="66" charset="0"/>
                <a:ea typeface="標楷體" pitchFamily="65" charset="-120"/>
              </a:rPr>
              <a:t>自由車隊</a:t>
            </a:r>
            <a:r>
              <a:rPr lang="en-US" altLang="zh-TW" sz="6600" dirty="0" smtClean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~</a:t>
            </a:r>
            <a:r>
              <a:rPr lang="zh-TW" altLang="en-US" sz="6600" dirty="0" smtClean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風雲榜</a:t>
            </a:r>
            <a: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/>
            </a:r>
            <a:b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</a:br>
            <a:endParaRPr lang="zh-TW" alt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標楷體" pitchFamily="65" charset="-12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108520" y="1844824"/>
            <a:ext cx="9396413" cy="3168650"/>
          </a:xfrm>
          <a:noFill/>
        </p:spPr>
        <p:txBody>
          <a:bodyPr/>
          <a:lstStyle/>
          <a:p>
            <a:pPr algn="ctr">
              <a:buNone/>
            </a:pPr>
            <a:r>
              <a:rPr lang="en-US" altLang="zh-TW" sz="3600" b="1" dirty="0" smtClean="0">
                <a:solidFill>
                  <a:srgbClr val="00FF00"/>
                </a:solidFill>
                <a:latin typeface="標楷體" pitchFamily="65" charset="-120"/>
              </a:rPr>
              <a:t>110</a:t>
            </a:r>
            <a:r>
              <a:rPr lang="zh-TW" altLang="en-US" sz="3600" b="1" dirty="0">
                <a:solidFill>
                  <a:srgbClr val="00FF00"/>
                </a:solidFill>
                <a:latin typeface="標楷體" pitchFamily="65" charset="-120"/>
              </a:rPr>
              <a:t>年全國中等學校運動會</a:t>
            </a:r>
            <a:endParaRPr lang="en-US" altLang="zh-TW" sz="3600" b="1" dirty="0" smtClean="0">
              <a:solidFill>
                <a:srgbClr val="00FF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zh-TW" altLang="en-US" sz="40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2483768" y="2636912"/>
            <a:ext cx="7634288" cy="402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buFontTx/>
              <a:buNone/>
            </a:pP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高女組 陳靖昀 個人公路賽 第三名</a:t>
            </a:r>
          </a:p>
          <a:p>
            <a:pPr>
              <a:buFontTx/>
              <a:buNone/>
            </a:pP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      </a:t>
            </a:r>
            <a:r>
              <a:rPr lang="zh-TW" altLang="en-US" sz="1800" dirty="0" smtClean="0">
                <a:solidFill>
                  <a:prstClr val="black"/>
                </a:solidFill>
                <a:latin typeface="+mn-ea"/>
                <a:ea typeface="+mn-ea"/>
              </a:rPr>
              <a:t> 陳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靖昀 個人公路計時賽 第四名</a:t>
            </a:r>
          </a:p>
          <a:p>
            <a:pPr>
              <a:buFontTx/>
              <a:buNone/>
            </a:pP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       </a:t>
            </a:r>
            <a:r>
              <a:rPr lang="zh-TW" altLang="en-US" sz="1800" dirty="0" smtClean="0">
                <a:solidFill>
                  <a:prstClr val="black"/>
                </a:solidFill>
                <a:latin typeface="+mn-ea"/>
                <a:ea typeface="+mn-ea"/>
              </a:rPr>
              <a:t>陳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靖昀 領先計分賽 第六名</a:t>
            </a:r>
          </a:p>
          <a:p>
            <a:pPr>
              <a:buFontTx/>
              <a:buNone/>
            </a:pP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高男組 邱煜程 個人公路計時賽 第三名</a:t>
            </a:r>
          </a:p>
          <a:p>
            <a:pPr>
              <a:buFontTx/>
              <a:buNone/>
            </a:pP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       </a:t>
            </a:r>
            <a:r>
              <a:rPr lang="zh-TW" altLang="en-US" sz="1800" dirty="0" smtClean="0">
                <a:solidFill>
                  <a:prstClr val="black"/>
                </a:solidFill>
                <a:latin typeface="+mn-ea"/>
                <a:ea typeface="+mn-ea"/>
              </a:rPr>
              <a:t>林映輝</a:t>
            </a:r>
            <a:r>
              <a:rPr lang="en-US" altLang="zh-TW" sz="1800" dirty="0">
                <a:solidFill>
                  <a:prstClr val="black"/>
                </a:solidFill>
                <a:latin typeface="+mn-ea"/>
                <a:ea typeface="+mn-ea"/>
              </a:rPr>
              <a:t>.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翁家茗</a:t>
            </a:r>
            <a:r>
              <a:rPr lang="en-US" altLang="zh-TW" sz="1800" dirty="0">
                <a:solidFill>
                  <a:prstClr val="black"/>
                </a:solidFill>
                <a:latin typeface="+mn-ea"/>
                <a:ea typeface="+mn-ea"/>
              </a:rPr>
              <a:t>.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鄭丞凱 團隊競速賽 第五名</a:t>
            </a:r>
          </a:p>
          <a:p>
            <a:pPr>
              <a:buFontTx/>
              <a:buNone/>
            </a:pP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      </a:t>
            </a:r>
            <a:r>
              <a:rPr lang="zh-TW" altLang="en-US" sz="1800" dirty="0" smtClean="0">
                <a:solidFill>
                  <a:prstClr val="black"/>
                </a:solidFill>
                <a:latin typeface="+mn-ea"/>
                <a:ea typeface="+mn-ea"/>
              </a:rPr>
              <a:t> 邱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煜程 個人公路賽 第六名</a:t>
            </a:r>
          </a:p>
          <a:p>
            <a:pPr>
              <a:buFontTx/>
              <a:buNone/>
            </a:pP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       </a:t>
            </a:r>
            <a:r>
              <a:rPr lang="zh-TW" altLang="en-US" sz="1800" dirty="0" smtClean="0">
                <a:solidFill>
                  <a:prstClr val="black"/>
                </a:solidFill>
                <a:latin typeface="+mn-ea"/>
                <a:ea typeface="+mn-ea"/>
              </a:rPr>
              <a:t>張祐誠 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個人公路計時賽 第七名</a:t>
            </a:r>
          </a:p>
          <a:p>
            <a:pPr>
              <a:buFontTx/>
              <a:buNone/>
            </a:pP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       </a:t>
            </a:r>
            <a:r>
              <a:rPr lang="zh-TW" altLang="en-US" sz="1800" dirty="0" smtClean="0">
                <a:solidFill>
                  <a:prstClr val="black"/>
                </a:solidFill>
                <a:latin typeface="+mn-ea"/>
                <a:ea typeface="+mn-ea"/>
              </a:rPr>
              <a:t>張祐誠 </a:t>
            </a:r>
            <a:r>
              <a:rPr lang="en-US" altLang="zh-TW" sz="1800" dirty="0">
                <a:solidFill>
                  <a:prstClr val="black"/>
                </a:solidFill>
                <a:latin typeface="+mn-ea"/>
                <a:ea typeface="+mn-ea"/>
              </a:rPr>
              <a:t>3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公里個人追逐賽 第七名</a:t>
            </a:r>
          </a:p>
          <a:p>
            <a:pPr>
              <a:buFontTx/>
              <a:buNone/>
            </a:pP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       </a:t>
            </a:r>
            <a:r>
              <a:rPr lang="zh-TW" altLang="en-US" sz="1800" dirty="0" smtClean="0">
                <a:solidFill>
                  <a:prstClr val="black"/>
                </a:solidFill>
                <a:latin typeface="+mn-ea"/>
                <a:ea typeface="+mn-ea"/>
              </a:rPr>
              <a:t>鄭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丞凱 爭先賽 第七名</a:t>
            </a:r>
          </a:p>
          <a:p>
            <a:pPr>
              <a:buFontTx/>
              <a:buNone/>
            </a:pP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       </a:t>
            </a:r>
            <a:r>
              <a:rPr lang="zh-TW" altLang="en-US" sz="1800" dirty="0" smtClean="0">
                <a:solidFill>
                  <a:prstClr val="black"/>
                </a:solidFill>
                <a:latin typeface="+mn-ea"/>
                <a:ea typeface="+mn-ea"/>
              </a:rPr>
              <a:t>鄭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丞凱 競輪賽 第七名</a:t>
            </a:r>
          </a:p>
          <a:p>
            <a:pPr>
              <a:buFontTx/>
              <a:buNone/>
            </a:pP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       </a:t>
            </a:r>
            <a:r>
              <a:rPr lang="zh-TW" altLang="en-US" sz="1800" dirty="0" smtClean="0">
                <a:solidFill>
                  <a:prstClr val="black"/>
                </a:solidFill>
                <a:latin typeface="+mn-ea"/>
                <a:ea typeface="+mn-ea"/>
              </a:rPr>
              <a:t>張祐誠 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個人公路賽 第八名</a:t>
            </a:r>
          </a:p>
          <a:p>
            <a:pPr>
              <a:buFontTx/>
              <a:buNone/>
            </a:pP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       </a:t>
            </a:r>
            <a:r>
              <a:rPr lang="zh-TW" altLang="en-US" sz="1800" dirty="0" smtClean="0">
                <a:solidFill>
                  <a:prstClr val="black"/>
                </a:solidFill>
                <a:latin typeface="+mn-ea"/>
                <a:ea typeface="+mn-ea"/>
              </a:rPr>
              <a:t>蔡英傑 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競輪賽 第八名</a:t>
            </a:r>
          </a:p>
        </p:txBody>
      </p:sp>
    </p:spTree>
    <p:extLst>
      <p:ext uri="{BB962C8B-B14F-4D97-AF65-F5344CB8AC3E}">
        <p14:creationId xmlns:p14="http://schemas.microsoft.com/office/powerpoint/2010/main" val="366059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836712"/>
            <a:ext cx="8064500" cy="1295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600" dirty="0" smtClean="0">
                <a:solidFill>
                  <a:schemeClr val="tx1"/>
                </a:solidFill>
                <a:latin typeface="Comic Sans MS" pitchFamily="66" charset="0"/>
                <a:ea typeface="標楷體" pitchFamily="65" charset="-120"/>
              </a:rPr>
              <a:t>自由車隊</a:t>
            </a:r>
            <a:r>
              <a:rPr lang="en-US" altLang="zh-TW" sz="6600" dirty="0" smtClean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~</a:t>
            </a:r>
            <a:r>
              <a:rPr lang="zh-TW" altLang="en-US" sz="6600" dirty="0" smtClean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風雲榜</a:t>
            </a:r>
            <a: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/>
            </a:r>
            <a:b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</a:br>
            <a:endParaRPr lang="zh-TW" alt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標楷體" pitchFamily="65" charset="-12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108520" y="1844824"/>
            <a:ext cx="9396413" cy="3168650"/>
          </a:xfrm>
          <a:noFill/>
        </p:spPr>
        <p:txBody>
          <a:bodyPr/>
          <a:lstStyle/>
          <a:p>
            <a:pPr algn="ctr">
              <a:buNone/>
            </a:pPr>
            <a:r>
              <a:rPr lang="en-US" altLang="zh-TW" sz="3600" b="1" dirty="0" smtClean="0">
                <a:solidFill>
                  <a:srgbClr val="00FF00"/>
                </a:solidFill>
                <a:latin typeface="標楷體" pitchFamily="65" charset="-120"/>
              </a:rPr>
              <a:t>110</a:t>
            </a:r>
            <a:r>
              <a:rPr lang="zh-TW" altLang="en-US" sz="3600" b="1" dirty="0">
                <a:solidFill>
                  <a:srgbClr val="00FF00"/>
                </a:solidFill>
                <a:latin typeface="標楷體" pitchFamily="65" charset="-120"/>
              </a:rPr>
              <a:t>年全國自由車場地菁英排名賽暨選拔</a:t>
            </a:r>
            <a:endParaRPr lang="en-US" altLang="zh-TW" sz="3600" b="1" dirty="0" smtClean="0">
              <a:solidFill>
                <a:srgbClr val="00FF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zh-TW" altLang="en-US" sz="40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1043608" y="2882367"/>
            <a:ext cx="7994328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buFontTx/>
              <a:buNone/>
            </a:pPr>
            <a:r>
              <a:rPr lang="zh-TW" altLang="en-US" sz="2800" dirty="0">
                <a:solidFill>
                  <a:prstClr val="black"/>
                </a:solidFill>
                <a:latin typeface="+mn-ea"/>
                <a:ea typeface="+mn-ea"/>
              </a:rPr>
              <a:t>女子青年組   </a:t>
            </a:r>
            <a:r>
              <a:rPr lang="en-US" altLang="zh-TW" sz="2800" dirty="0">
                <a:solidFill>
                  <a:prstClr val="black"/>
                </a:solidFill>
                <a:latin typeface="+mn-ea"/>
                <a:ea typeface="+mn-ea"/>
              </a:rPr>
              <a:t>2</a:t>
            </a:r>
            <a:r>
              <a:rPr lang="zh-TW" altLang="en-US" sz="2800" dirty="0">
                <a:solidFill>
                  <a:prstClr val="black"/>
                </a:solidFill>
                <a:latin typeface="+mn-ea"/>
                <a:ea typeface="+mn-ea"/>
              </a:rPr>
              <a:t>公里個人追逐賽  第四名</a:t>
            </a:r>
          </a:p>
          <a:p>
            <a:pPr>
              <a:buFontTx/>
              <a:buNone/>
            </a:pPr>
            <a:r>
              <a:rPr lang="zh-TW" altLang="en-US" sz="2800" dirty="0">
                <a:solidFill>
                  <a:prstClr val="black"/>
                </a:solidFill>
                <a:latin typeface="+mn-ea"/>
                <a:ea typeface="+mn-ea"/>
              </a:rPr>
              <a:t>女子青年組   單圈助跑計時賽間歇  第五名</a:t>
            </a:r>
          </a:p>
          <a:p>
            <a:pPr>
              <a:buFontTx/>
              <a:buNone/>
            </a:pPr>
            <a:r>
              <a:rPr lang="zh-TW" altLang="en-US" sz="2800" dirty="0">
                <a:solidFill>
                  <a:prstClr val="black"/>
                </a:solidFill>
                <a:latin typeface="+mn-ea"/>
                <a:ea typeface="+mn-ea"/>
              </a:rPr>
              <a:t>男子青年組   </a:t>
            </a:r>
            <a:r>
              <a:rPr lang="en-US" altLang="zh-TW" sz="2800" dirty="0">
                <a:solidFill>
                  <a:prstClr val="black"/>
                </a:solidFill>
                <a:latin typeface="+mn-ea"/>
                <a:ea typeface="+mn-ea"/>
              </a:rPr>
              <a:t>200M</a:t>
            </a:r>
            <a:r>
              <a:rPr lang="zh-TW" altLang="en-US" sz="2800" dirty="0">
                <a:solidFill>
                  <a:prstClr val="black"/>
                </a:solidFill>
                <a:latin typeface="+mn-ea"/>
                <a:ea typeface="+mn-ea"/>
              </a:rPr>
              <a:t>助跑計時賽  第五名</a:t>
            </a:r>
          </a:p>
          <a:p>
            <a:pPr>
              <a:buFontTx/>
              <a:buNone/>
            </a:pPr>
            <a:r>
              <a:rPr lang="zh-TW" altLang="en-US" sz="2800" dirty="0">
                <a:solidFill>
                  <a:prstClr val="black"/>
                </a:solidFill>
                <a:latin typeface="+mn-ea"/>
                <a:ea typeface="+mn-ea"/>
              </a:rPr>
              <a:t>男子青年組   </a:t>
            </a:r>
            <a:r>
              <a:rPr lang="en-US" altLang="zh-TW" sz="2800" dirty="0">
                <a:solidFill>
                  <a:prstClr val="black"/>
                </a:solidFill>
                <a:latin typeface="+mn-ea"/>
                <a:ea typeface="+mn-ea"/>
              </a:rPr>
              <a:t>1</a:t>
            </a:r>
            <a:r>
              <a:rPr lang="zh-TW" altLang="en-US" sz="2800" dirty="0">
                <a:solidFill>
                  <a:prstClr val="black"/>
                </a:solidFill>
                <a:latin typeface="+mn-ea"/>
                <a:ea typeface="+mn-ea"/>
              </a:rPr>
              <a:t>公里個人計時賽  第五名</a:t>
            </a:r>
          </a:p>
          <a:p>
            <a:pPr>
              <a:buFontTx/>
              <a:buNone/>
            </a:pPr>
            <a:r>
              <a:rPr lang="zh-TW" altLang="en-US" sz="2800" dirty="0">
                <a:solidFill>
                  <a:prstClr val="black"/>
                </a:solidFill>
                <a:latin typeface="+mn-ea"/>
                <a:ea typeface="+mn-ea"/>
              </a:rPr>
              <a:t>男子菁英組   </a:t>
            </a:r>
            <a:r>
              <a:rPr lang="en-US" altLang="zh-TW" sz="2800" dirty="0">
                <a:solidFill>
                  <a:prstClr val="black"/>
                </a:solidFill>
                <a:latin typeface="+mn-ea"/>
                <a:ea typeface="+mn-ea"/>
              </a:rPr>
              <a:t>4</a:t>
            </a:r>
            <a:r>
              <a:rPr lang="zh-TW" altLang="en-US" sz="2800" dirty="0">
                <a:solidFill>
                  <a:prstClr val="black"/>
                </a:solidFill>
                <a:latin typeface="+mn-ea"/>
                <a:ea typeface="+mn-ea"/>
              </a:rPr>
              <a:t>公里個人追逐賽  第四名</a:t>
            </a:r>
          </a:p>
          <a:p>
            <a:pPr>
              <a:buFontTx/>
              <a:buNone/>
            </a:pPr>
            <a:r>
              <a:rPr lang="zh-TW" altLang="en-US" sz="2800" dirty="0">
                <a:solidFill>
                  <a:prstClr val="black"/>
                </a:solidFill>
                <a:latin typeface="+mn-ea"/>
                <a:ea typeface="+mn-ea"/>
              </a:rPr>
              <a:t>男子菁英組   單圈助跑計時賽間歇  第五名</a:t>
            </a:r>
          </a:p>
        </p:txBody>
      </p:sp>
    </p:spTree>
    <p:extLst>
      <p:ext uri="{BB962C8B-B14F-4D97-AF65-F5344CB8AC3E}">
        <p14:creationId xmlns:p14="http://schemas.microsoft.com/office/powerpoint/2010/main" val="175197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1"/>
          <p:cNvSpPr>
            <a:spLocks noChangeArrowheads="1"/>
          </p:cNvSpPr>
          <p:nvPr/>
        </p:nvSpPr>
        <p:spPr bwMode="auto">
          <a:xfrm>
            <a:off x="-127000" y="981075"/>
            <a:ext cx="90376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000" b="1" dirty="0">
                <a:solidFill>
                  <a:srgbClr val="FF6600"/>
                </a:solidFill>
                <a:latin typeface="華康POP1體W5" pitchFamily="81" charset="-120"/>
                <a:ea typeface="華康POP1體W5" pitchFamily="81" charset="-120"/>
              </a:rPr>
              <a:t>˙</a:t>
            </a:r>
            <a:r>
              <a:rPr lang="zh-TW" altLang="en-US" sz="4000" b="1" dirty="0">
                <a:solidFill>
                  <a:srgbClr val="FF6600"/>
                </a:solidFill>
                <a:latin typeface="華康POP1體W5" pitchFamily="81" charset="-120"/>
                <a:ea typeface="華康POP1體W5" pitchFamily="81" charset="-120"/>
              </a:rPr>
              <a:t>本校重點培訓運動項目：</a:t>
            </a:r>
            <a:r>
              <a:rPr lang="zh-TW" altLang="en-US" sz="4000" b="1" dirty="0">
                <a:latin typeface="華康POP1體W5" pitchFamily="81" charset="-120"/>
                <a:ea typeface="華康POP1體W5" pitchFamily="81" charset="-120"/>
              </a:rPr>
              <a:t>自由車隊</a:t>
            </a:r>
          </a:p>
        </p:txBody>
      </p:sp>
      <p:sp>
        <p:nvSpPr>
          <p:cNvPr id="3075" name="矩形 2"/>
          <p:cNvSpPr>
            <a:spLocks noChangeArrowheads="1"/>
          </p:cNvSpPr>
          <p:nvPr/>
        </p:nvSpPr>
        <p:spPr bwMode="auto">
          <a:xfrm>
            <a:off x="2843213" y="1989138"/>
            <a:ext cx="3600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b="1" dirty="0">
                <a:solidFill>
                  <a:srgbClr val="00FF00"/>
                </a:solidFill>
                <a:ea typeface="標楷體" pitchFamily="65" charset="-120"/>
              </a:rPr>
              <a:t>自由車隊的宗旨</a:t>
            </a:r>
            <a:endParaRPr lang="zh-TW" altLang="en-US" sz="3600" dirty="0">
              <a:solidFill>
                <a:srgbClr val="00FF00"/>
              </a:solidFill>
            </a:endParaRPr>
          </a:p>
        </p:txBody>
      </p:sp>
      <p:sp>
        <p:nvSpPr>
          <p:cNvPr id="3076" name="矩形 3"/>
          <p:cNvSpPr>
            <a:spLocks noChangeArrowheads="1"/>
          </p:cNvSpPr>
          <p:nvPr/>
        </p:nvSpPr>
        <p:spPr bwMode="auto">
          <a:xfrm>
            <a:off x="1403350" y="3068638"/>
            <a:ext cx="28813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b="1" dirty="0">
                <a:solidFill>
                  <a:srgbClr val="FF0000"/>
                </a:solidFill>
                <a:ea typeface="標楷體" pitchFamily="65" charset="-120"/>
              </a:rPr>
              <a:t>全人教育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3600" b="1" dirty="0">
                <a:solidFill>
                  <a:srgbClr val="0070C0"/>
                </a:solidFill>
                <a:ea typeface="標楷體" pitchFamily="65" charset="-120"/>
              </a:rPr>
              <a:t>品德優先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3600" b="1" dirty="0">
                <a:solidFill>
                  <a:srgbClr val="0070C0"/>
                </a:solidFill>
                <a:ea typeface="標楷體" pitchFamily="65" charset="-120"/>
              </a:rPr>
              <a:t>行為優先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3600" b="1" dirty="0">
                <a:solidFill>
                  <a:srgbClr val="0070C0"/>
                </a:solidFill>
                <a:ea typeface="標楷體" pitchFamily="65" charset="-120"/>
              </a:rPr>
              <a:t>課業優先</a:t>
            </a:r>
          </a:p>
        </p:txBody>
      </p:sp>
      <p:sp>
        <p:nvSpPr>
          <p:cNvPr id="3077" name="矩形 4"/>
          <p:cNvSpPr>
            <a:spLocks noChangeArrowheads="1"/>
          </p:cNvSpPr>
          <p:nvPr/>
        </p:nvSpPr>
        <p:spPr bwMode="auto">
          <a:xfrm>
            <a:off x="4932363" y="3068638"/>
            <a:ext cx="26463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b="1" dirty="0">
                <a:solidFill>
                  <a:srgbClr val="FF0000"/>
                </a:solidFill>
                <a:ea typeface="標楷體" pitchFamily="65" charset="-120"/>
              </a:rPr>
              <a:t>專項養成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3600" b="1" dirty="0">
                <a:solidFill>
                  <a:srgbClr val="0070C0"/>
                </a:solidFill>
                <a:ea typeface="標楷體" pitchFamily="65" charset="-120"/>
              </a:rPr>
              <a:t>專業技能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3600" b="1" dirty="0">
                <a:solidFill>
                  <a:srgbClr val="0070C0"/>
                </a:solidFill>
                <a:ea typeface="標楷體" pitchFamily="65" charset="-120"/>
              </a:rPr>
              <a:t>專業知能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3600" b="1" dirty="0">
                <a:solidFill>
                  <a:srgbClr val="0070C0"/>
                </a:solidFill>
                <a:ea typeface="標楷體" pitchFamily="65" charset="-120"/>
              </a:rPr>
              <a:t>專業修養</a:t>
            </a:r>
          </a:p>
        </p:txBody>
      </p:sp>
    </p:spTree>
    <p:extLst>
      <p:ext uri="{BB962C8B-B14F-4D97-AF65-F5344CB8AC3E}">
        <p14:creationId xmlns:p14="http://schemas.microsoft.com/office/powerpoint/2010/main" val="14106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836712"/>
            <a:ext cx="8064500" cy="1295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600" dirty="0" smtClean="0">
                <a:solidFill>
                  <a:schemeClr val="tx1"/>
                </a:solidFill>
                <a:latin typeface="Comic Sans MS" pitchFamily="66" charset="0"/>
                <a:ea typeface="標楷體" pitchFamily="65" charset="-120"/>
              </a:rPr>
              <a:t>自由車隊</a:t>
            </a:r>
            <a:r>
              <a:rPr lang="en-US" altLang="zh-TW" sz="6600" dirty="0" smtClean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~</a:t>
            </a:r>
            <a:r>
              <a:rPr lang="zh-TW" altLang="en-US" sz="6600" dirty="0" smtClean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風雲榜</a:t>
            </a:r>
            <a: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/>
            </a:r>
            <a:b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</a:br>
            <a:endParaRPr lang="zh-TW" alt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標楷體" pitchFamily="65" charset="-12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108520" y="1844824"/>
            <a:ext cx="9396413" cy="3168650"/>
          </a:xfrm>
          <a:noFill/>
        </p:spPr>
        <p:txBody>
          <a:bodyPr/>
          <a:lstStyle/>
          <a:p>
            <a:pPr algn="ctr">
              <a:buNone/>
            </a:pPr>
            <a:r>
              <a:rPr lang="en-US" altLang="zh-TW" sz="3600" b="1" dirty="0">
                <a:solidFill>
                  <a:srgbClr val="00FF00"/>
                </a:solidFill>
                <a:latin typeface="標楷體" pitchFamily="65" charset="-120"/>
              </a:rPr>
              <a:t>109</a:t>
            </a:r>
            <a:r>
              <a:rPr lang="zh-TW" altLang="en-US" sz="3600" b="1" dirty="0">
                <a:solidFill>
                  <a:srgbClr val="00FF00"/>
                </a:solidFill>
                <a:latin typeface="標楷體" pitchFamily="65" charset="-120"/>
              </a:rPr>
              <a:t>年全國自由車公路錦標賽</a:t>
            </a:r>
            <a:endParaRPr lang="en-US" altLang="zh-TW" sz="3600" b="1" dirty="0" smtClean="0">
              <a:solidFill>
                <a:srgbClr val="00FF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zh-TW" altLang="en-US" sz="40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1187624" y="2900732"/>
            <a:ext cx="7634288" cy="312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buFontTx/>
              <a:buNone/>
            </a:pP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陳靖昀   青女組  </a:t>
            </a:r>
            <a:r>
              <a:rPr lang="en-US" altLang="zh-TW" sz="2400" dirty="0">
                <a:solidFill>
                  <a:prstClr val="black"/>
                </a:solidFill>
                <a:latin typeface="+mn-ea"/>
                <a:ea typeface="+mn-ea"/>
              </a:rPr>
              <a:t>110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公里個人公路賽   第二</a:t>
            </a:r>
            <a:r>
              <a:rPr lang="zh-TW" altLang="en-US" sz="2400" dirty="0" smtClean="0">
                <a:solidFill>
                  <a:prstClr val="black"/>
                </a:solidFill>
                <a:latin typeface="+mn-ea"/>
                <a:ea typeface="+mn-ea"/>
              </a:rPr>
              <a:t>名</a:t>
            </a:r>
            <a:endParaRPr lang="en-US" altLang="zh-TW" sz="2400" dirty="0" smtClean="0">
              <a:solidFill>
                <a:prstClr val="black"/>
              </a:solidFill>
              <a:latin typeface="+mn-ea"/>
              <a:ea typeface="+mn-ea"/>
            </a:endParaRPr>
          </a:p>
          <a:p>
            <a:pPr>
              <a:buFontTx/>
              <a:buNone/>
            </a:pPr>
            <a:endParaRPr lang="en-US" altLang="zh-TW" sz="2400" dirty="0" smtClean="0">
              <a:solidFill>
                <a:prstClr val="black"/>
              </a:solidFill>
              <a:latin typeface="+mn-ea"/>
              <a:ea typeface="+mn-ea"/>
            </a:endParaRPr>
          </a:p>
          <a:p>
            <a:pPr>
              <a:buFontTx/>
              <a:buNone/>
            </a:pPr>
            <a:endParaRPr lang="zh-TW" altLang="en-US" sz="2400" dirty="0">
              <a:solidFill>
                <a:prstClr val="black"/>
              </a:solidFill>
              <a:latin typeface="+mn-ea"/>
              <a:ea typeface="+mn-ea"/>
            </a:endParaRPr>
          </a:p>
          <a:p>
            <a:pPr>
              <a:buFontTx/>
              <a:buNone/>
            </a:pPr>
            <a:r>
              <a:rPr lang="zh-TW" altLang="en-US" sz="2400" dirty="0" smtClean="0">
                <a:solidFill>
                  <a:prstClr val="black"/>
                </a:solidFill>
                <a:latin typeface="+mn-ea"/>
                <a:ea typeface="+mn-ea"/>
              </a:rPr>
              <a:t>陳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靖昀   青女組  </a:t>
            </a:r>
            <a:r>
              <a:rPr lang="en-US" altLang="zh-TW" sz="2400" dirty="0">
                <a:solidFill>
                  <a:prstClr val="black"/>
                </a:solidFill>
                <a:latin typeface="+mn-ea"/>
                <a:ea typeface="+mn-ea"/>
              </a:rPr>
              <a:t>10.8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公里個人公路計時賽   第四</a:t>
            </a:r>
            <a:r>
              <a:rPr lang="zh-TW" altLang="en-US" sz="2400" dirty="0" smtClean="0">
                <a:solidFill>
                  <a:prstClr val="black"/>
                </a:solidFill>
                <a:latin typeface="+mn-ea"/>
                <a:ea typeface="+mn-ea"/>
              </a:rPr>
              <a:t>名</a:t>
            </a:r>
            <a:endParaRPr lang="en-US" altLang="zh-TW" sz="2400" dirty="0" smtClean="0">
              <a:solidFill>
                <a:prstClr val="black"/>
              </a:solidFill>
              <a:latin typeface="+mn-ea"/>
              <a:ea typeface="+mn-ea"/>
            </a:endParaRPr>
          </a:p>
          <a:p>
            <a:pPr>
              <a:buFontTx/>
              <a:buNone/>
            </a:pPr>
            <a:endParaRPr lang="en-US" altLang="zh-TW" sz="2400" dirty="0" smtClean="0">
              <a:solidFill>
                <a:prstClr val="black"/>
              </a:solidFill>
              <a:latin typeface="+mn-ea"/>
              <a:ea typeface="+mn-ea"/>
            </a:endParaRPr>
          </a:p>
          <a:p>
            <a:pPr>
              <a:buFontTx/>
              <a:buNone/>
            </a:pPr>
            <a:endParaRPr lang="zh-TW" altLang="en-US" sz="2400" dirty="0">
              <a:solidFill>
                <a:prstClr val="black"/>
              </a:solidFill>
              <a:latin typeface="+mn-ea"/>
              <a:ea typeface="+mn-ea"/>
            </a:endParaRPr>
          </a:p>
          <a:p>
            <a:pPr>
              <a:buFontTx/>
              <a:buNone/>
            </a:pP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陳家豪   青男組  </a:t>
            </a:r>
            <a:r>
              <a:rPr lang="en-US" altLang="zh-TW" sz="2400" dirty="0">
                <a:solidFill>
                  <a:prstClr val="black"/>
                </a:solidFill>
                <a:latin typeface="+mn-ea"/>
                <a:ea typeface="+mn-ea"/>
              </a:rPr>
              <a:t>160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公里個人公路賽   第五名</a:t>
            </a:r>
          </a:p>
        </p:txBody>
      </p:sp>
    </p:spTree>
    <p:extLst>
      <p:ext uri="{BB962C8B-B14F-4D97-AF65-F5344CB8AC3E}">
        <p14:creationId xmlns:p14="http://schemas.microsoft.com/office/powerpoint/2010/main" val="235266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836712"/>
            <a:ext cx="8064500" cy="1295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600" dirty="0" smtClean="0">
                <a:solidFill>
                  <a:schemeClr val="tx1"/>
                </a:solidFill>
                <a:latin typeface="Comic Sans MS" pitchFamily="66" charset="0"/>
                <a:ea typeface="標楷體" pitchFamily="65" charset="-120"/>
              </a:rPr>
              <a:t>自由車隊</a:t>
            </a:r>
            <a:r>
              <a:rPr lang="en-US" altLang="zh-TW" sz="6600" dirty="0" smtClean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~</a:t>
            </a:r>
            <a:r>
              <a:rPr lang="zh-TW" altLang="en-US" sz="6600" dirty="0" smtClean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風雲榜</a:t>
            </a:r>
            <a: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/>
            </a:r>
            <a:b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</a:br>
            <a:endParaRPr lang="zh-TW" alt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標楷體" pitchFamily="65" charset="-12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108520" y="1844824"/>
            <a:ext cx="9396413" cy="3168650"/>
          </a:xfrm>
          <a:noFill/>
        </p:spPr>
        <p:txBody>
          <a:bodyPr/>
          <a:lstStyle/>
          <a:p>
            <a:pPr algn="ctr">
              <a:buNone/>
            </a:pPr>
            <a:r>
              <a:rPr lang="en-US" altLang="zh-TW" sz="3600" b="1" dirty="0">
                <a:solidFill>
                  <a:srgbClr val="00FF00"/>
                </a:solidFill>
                <a:latin typeface="標楷體" pitchFamily="65" charset="-120"/>
              </a:rPr>
              <a:t>109</a:t>
            </a:r>
            <a:r>
              <a:rPr lang="zh-TW" altLang="en-US" sz="3600" b="1" dirty="0">
                <a:solidFill>
                  <a:srgbClr val="00FF00"/>
                </a:solidFill>
                <a:latin typeface="標楷體" pitchFamily="65" charset="-120"/>
              </a:rPr>
              <a:t>年全國自由車場地錦標賽</a:t>
            </a:r>
            <a:endParaRPr lang="en-US" altLang="zh-TW" sz="3600" b="1" dirty="0" smtClean="0">
              <a:solidFill>
                <a:srgbClr val="00FF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zh-TW" altLang="en-US" sz="40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1907704" y="2636912"/>
            <a:ext cx="7634288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buFontTx/>
              <a:buNone/>
            </a:pPr>
            <a:r>
              <a:rPr lang="zh-TW" altLang="en-US" sz="2000" dirty="0">
                <a:solidFill>
                  <a:prstClr val="black"/>
                </a:solidFill>
                <a:latin typeface="+mn-ea"/>
                <a:ea typeface="+mn-ea"/>
              </a:rPr>
              <a:t>蔡英傑   男青組    組集體出發賽   第二名</a:t>
            </a:r>
          </a:p>
          <a:p>
            <a:pPr>
              <a:buFontTx/>
              <a:buNone/>
            </a:pPr>
            <a:r>
              <a:rPr lang="zh-TW" altLang="en-US" sz="2000" dirty="0">
                <a:solidFill>
                  <a:prstClr val="black"/>
                </a:solidFill>
                <a:latin typeface="+mn-ea"/>
                <a:ea typeface="+mn-ea"/>
              </a:rPr>
              <a:t>陳靖昀   女青組  集體出發賽     第三名</a:t>
            </a:r>
          </a:p>
          <a:p>
            <a:pPr>
              <a:buFontTx/>
              <a:buNone/>
            </a:pPr>
            <a:r>
              <a:rPr lang="zh-TW" altLang="en-US" sz="2000" dirty="0">
                <a:solidFill>
                  <a:prstClr val="black"/>
                </a:solidFill>
                <a:latin typeface="+mn-ea"/>
                <a:ea typeface="+mn-ea"/>
              </a:rPr>
              <a:t>陳靖昀   女青組  全能賽         第三名</a:t>
            </a:r>
          </a:p>
          <a:p>
            <a:pPr>
              <a:buFontTx/>
              <a:buNone/>
            </a:pPr>
            <a:r>
              <a:rPr lang="zh-TW" altLang="en-US" sz="2000" dirty="0">
                <a:solidFill>
                  <a:prstClr val="black"/>
                </a:solidFill>
                <a:latin typeface="+mn-ea"/>
                <a:ea typeface="+mn-ea"/>
              </a:rPr>
              <a:t>黃振瑋</a:t>
            </a:r>
            <a:r>
              <a:rPr lang="en-US" altLang="zh-TW" sz="2000" dirty="0">
                <a:solidFill>
                  <a:prstClr val="black"/>
                </a:solidFill>
                <a:latin typeface="+mn-ea"/>
                <a:ea typeface="+mn-ea"/>
              </a:rPr>
              <a:t>.</a:t>
            </a:r>
            <a:r>
              <a:rPr lang="zh-TW" altLang="en-US" sz="2000" dirty="0">
                <a:solidFill>
                  <a:prstClr val="black"/>
                </a:solidFill>
                <a:latin typeface="+mn-ea"/>
                <a:ea typeface="+mn-ea"/>
              </a:rPr>
              <a:t>鄭丞凱</a:t>
            </a:r>
            <a:r>
              <a:rPr lang="en-US" altLang="zh-TW" sz="2000" dirty="0">
                <a:solidFill>
                  <a:prstClr val="black"/>
                </a:solidFill>
                <a:latin typeface="+mn-ea"/>
                <a:ea typeface="+mn-ea"/>
              </a:rPr>
              <a:t>.</a:t>
            </a:r>
            <a:r>
              <a:rPr lang="zh-TW" altLang="en-US" sz="2000" dirty="0">
                <a:solidFill>
                  <a:prstClr val="black"/>
                </a:solidFill>
                <a:latin typeface="+mn-ea"/>
                <a:ea typeface="+mn-ea"/>
              </a:rPr>
              <a:t>林映輝  青男組  團隊競速賽  第四名</a:t>
            </a:r>
          </a:p>
          <a:p>
            <a:pPr>
              <a:buFontTx/>
              <a:buNone/>
            </a:pPr>
            <a:r>
              <a:rPr lang="zh-TW" altLang="en-US" sz="2000" dirty="0">
                <a:solidFill>
                  <a:prstClr val="black"/>
                </a:solidFill>
                <a:latin typeface="+mn-ea"/>
                <a:ea typeface="+mn-ea"/>
              </a:rPr>
              <a:t>黃振瑋   男青組   爭先賽   第五名</a:t>
            </a:r>
          </a:p>
          <a:p>
            <a:pPr>
              <a:buFontTx/>
              <a:buNone/>
            </a:pPr>
            <a:r>
              <a:rPr lang="zh-TW" altLang="en-US" sz="2000" dirty="0">
                <a:solidFill>
                  <a:prstClr val="black"/>
                </a:solidFill>
                <a:latin typeface="+mn-ea"/>
                <a:ea typeface="+mn-ea"/>
              </a:rPr>
              <a:t>翁家茗   男青組   爭先賽   第六名</a:t>
            </a:r>
          </a:p>
          <a:p>
            <a:pPr>
              <a:buFontTx/>
              <a:buNone/>
            </a:pPr>
            <a:r>
              <a:rPr lang="zh-TW" altLang="en-US" sz="2000" dirty="0">
                <a:solidFill>
                  <a:prstClr val="black"/>
                </a:solidFill>
                <a:latin typeface="+mn-ea"/>
                <a:ea typeface="+mn-ea"/>
              </a:rPr>
              <a:t>徐御凱   男菁組   集體出發賽   第六名</a:t>
            </a:r>
          </a:p>
          <a:p>
            <a:pPr>
              <a:buFontTx/>
              <a:buNone/>
            </a:pPr>
            <a:r>
              <a:rPr lang="zh-TW" altLang="en-US" sz="2000" dirty="0">
                <a:solidFill>
                  <a:prstClr val="black"/>
                </a:solidFill>
                <a:latin typeface="+mn-ea"/>
                <a:ea typeface="+mn-ea"/>
              </a:rPr>
              <a:t>陳靖昀   女青組   競輪賽   第六名</a:t>
            </a:r>
          </a:p>
          <a:p>
            <a:pPr>
              <a:buFontTx/>
              <a:buNone/>
            </a:pPr>
            <a:r>
              <a:rPr lang="zh-TW" altLang="en-US" sz="2000" dirty="0">
                <a:solidFill>
                  <a:prstClr val="black"/>
                </a:solidFill>
                <a:latin typeface="+mn-ea"/>
                <a:ea typeface="+mn-ea"/>
              </a:rPr>
              <a:t>陳家豪</a:t>
            </a:r>
            <a:r>
              <a:rPr lang="en-US" altLang="zh-TW" sz="2000" dirty="0">
                <a:solidFill>
                  <a:prstClr val="black"/>
                </a:solidFill>
                <a:latin typeface="+mn-ea"/>
                <a:ea typeface="+mn-ea"/>
              </a:rPr>
              <a:t>.</a:t>
            </a:r>
            <a:r>
              <a:rPr lang="zh-TW" altLang="en-US" sz="2000" dirty="0">
                <a:solidFill>
                  <a:prstClr val="black"/>
                </a:solidFill>
                <a:latin typeface="+mn-ea"/>
                <a:ea typeface="+mn-ea"/>
              </a:rPr>
              <a:t>翁家茗</a:t>
            </a:r>
            <a:r>
              <a:rPr lang="en-US" altLang="zh-TW" sz="2000" dirty="0">
                <a:solidFill>
                  <a:prstClr val="black"/>
                </a:solidFill>
                <a:latin typeface="+mn-ea"/>
                <a:ea typeface="+mn-ea"/>
              </a:rPr>
              <a:t>.</a:t>
            </a:r>
            <a:r>
              <a:rPr lang="zh-TW" altLang="en-US" sz="2000" dirty="0">
                <a:solidFill>
                  <a:prstClr val="black"/>
                </a:solidFill>
                <a:latin typeface="+mn-ea"/>
                <a:ea typeface="+mn-ea"/>
              </a:rPr>
              <a:t>邱煜程</a:t>
            </a:r>
            <a:r>
              <a:rPr lang="en-US" altLang="zh-TW" sz="2000" dirty="0">
                <a:solidFill>
                  <a:prstClr val="black"/>
                </a:solidFill>
                <a:latin typeface="+mn-ea"/>
                <a:ea typeface="+mn-ea"/>
              </a:rPr>
              <a:t>.</a:t>
            </a:r>
            <a:r>
              <a:rPr lang="zh-TW" altLang="en-US" sz="2000" dirty="0" smtClean="0">
                <a:solidFill>
                  <a:prstClr val="black"/>
                </a:solidFill>
                <a:latin typeface="+mn-ea"/>
                <a:ea typeface="+mn-ea"/>
              </a:rPr>
              <a:t>張祐誠   青</a:t>
            </a:r>
            <a:r>
              <a:rPr lang="zh-TW" altLang="en-US" sz="2000" dirty="0">
                <a:solidFill>
                  <a:prstClr val="black"/>
                </a:solidFill>
                <a:latin typeface="+mn-ea"/>
                <a:ea typeface="+mn-ea"/>
              </a:rPr>
              <a:t>男組 </a:t>
            </a:r>
            <a:r>
              <a:rPr lang="en-US" altLang="zh-TW" sz="2000" dirty="0" smtClean="0">
                <a:solidFill>
                  <a:prstClr val="black"/>
                </a:solidFill>
                <a:latin typeface="+mn-ea"/>
                <a:ea typeface="+mn-ea"/>
              </a:rPr>
              <a:t>4</a:t>
            </a:r>
            <a:r>
              <a:rPr lang="zh-TW" altLang="en-US" sz="2000" dirty="0">
                <a:solidFill>
                  <a:prstClr val="black"/>
                </a:solidFill>
                <a:latin typeface="+mn-ea"/>
                <a:ea typeface="+mn-ea"/>
              </a:rPr>
              <a:t>公里團隊追逐賽   </a:t>
            </a:r>
            <a:endParaRPr lang="en-US" altLang="zh-TW" sz="2000" dirty="0" smtClean="0">
              <a:solidFill>
                <a:prstClr val="black"/>
              </a:solidFill>
              <a:latin typeface="+mn-ea"/>
              <a:ea typeface="+mn-ea"/>
            </a:endParaRPr>
          </a:p>
          <a:p>
            <a:pPr>
              <a:buFontTx/>
              <a:buNone/>
            </a:pPr>
            <a:r>
              <a:rPr lang="zh-TW" altLang="en-US" sz="2000" dirty="0" smtClean="0">
                <a:solidFill>
                  <a:prstClr val="black"/>
                </a:solidFill>
                <a:latin typeface="+mn-ea"/>
                <a:ea typeface="+mn-ea"/>
              </a:rPr>
              <a:t>第六</a:t>
            </a:r>
            <a:r>
              <a:rPr lang="zh-TW" altLang="en-US" sz="2000" dirty="0">
                <a:solidFill>
                  <a:prstClr val="black"/>
                </a:solidFill>
                <a:latin typeface="+mn-ea"/>
                <a:ea typeface="+mn-ea"/>
              </a:rPr>
              <a:t>名</a:t>
            </a:r>
          </a:p>
        </p:txBody>
      </p:sp>
    </p:spTree>
    <p:extLst>
      <p:ext uri="{BB962C8B-B14F-4D97-AF65-F5344CB8AC3E}">
        <p14:creationId xmlns:p14="http://schemas.microsoft.com/office/powerpoint/2010/main" val="94875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836712"/>
            <a:ext cx="8064500" cy="1295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600" dirty="0" smtClean="0">
                <a:solidFill>
                  <a:schemeClr val="tx1"/>
                </a:solidFill>
                <a:latin typeface="Comic Sans MS" pitchFamily="66" charset="0"/>
                <a:ea typeface="標楷體" pitchFamily="65" charset="-120"/>
              </a:rPr>
              <a:t>自由車隊</a:t>
            </a:r>
            <a:r>
              <a:rPr lang="en-US" altLang="zh-TW" sz="6600" dirty="0" smtClean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~</a:t>
            </a:r>
            <a:r>
              <a:rPr lang="zh-TW" altLang="en-US" sz="6600" dirty="0" smtClean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風雲榜</a:t>
            </a:r>
            <a: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/>
            </a:r>
            <a:b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</a:br>
            <a:endParaRPr lang="zh-TW" alt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標楷體" pitchFamily="65" charset="-12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108520" y="1844824"/>
            <a:ext cx="9396413" cy="3168650"/>
          </a:xfrm>
          <a:noFill/>
        </p:spPr>
        <p:txBody>
          <a:bodyPr/>
          <a:lstStyle/>
          <a:p>
            <a:pPr algn="ctr">
              <a:buNone/>
            </a:pPr>
            <a:r>
              <a:rPr lang="en-US" altLang="zh-TW" sz="3600" b="1" dirty="0">
                <a:solidFill>
                  <a:srgbClr val="00FF00"/>
                </a:solidFill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sz="3600" b="1" dirty="0">
                <a:solidFill>
                  <a:srgbClr val="00FF00"/>
                </a:solidFill>
                <a:latin typeface="標楷體" pitchFamily="65" charset="-120"/>
                <a:ea typeface="標楷體" pitchFamily="65" charset="-120"/>
              </a:rPr>
              <a:t>年全國中等學校自由車錦標賽</a:t>
            </a:r>
            <a:endParaRPr lang="en-US" altLang="zh-TW" sz="3600" b="1" dirty="0" smtClean="0">
              <a:solidFill>
                <a:srgbClr val="00FF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zh-TW" altLang="en-US" sz="40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968094" y="2780928"/>
            <a:ext cx="7634288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buFontTx/>
              <a:buNone/>
            </a:pP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高男組  </a:t>
            </a:r>
            <a:r>
              <a:rPr lang="zh-TW" altLang="en-US" sz="1800" dirty="0" smtClean="0">
                <a:solidFill>
                  <a:prstClr val="black"/>
                </a:solidFill>
                <a:latin typeface="+mn-ea"/>
                <a:ea typeface="+mn-ea"/>
              </a:rPr>
              <a:t>徐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御凱   </a:t>
            </a:r>
            <a:r>
              <a:rPr lang="en-US" altLang="zh-TW" sz="1800" dirty="0">
                <a:solidFill>
                  <a:prstClr val="black"/>
                </a:solidFill>
                <a:latin typeface="+mn-ea"/>
                <a:ea typeface="+mn-ea"/>
              </a:rPr>
              <a:t>13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公里個人公路計時賽   第一名</a:t>
            </a:r>
          </a:p>
          <a:p>
            <a:pPr>
              <a:buFontTx/>
              <a:buNone/>
            </a:pP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高男組  </a:t>
            </a:r>
            <a:r>
              <a:rPr lang="zh-TW" altLang="en-US" sz="1800" dirty="0" smtClean="0">
                <a:solidFill>
                  <a:prstClr val="black"/>
                </a:solidFill>
                <a:latin typeface="+mn-ea"/>
                <a:ea typeface="+mn-ea"/>
              </a:rPr>
              <a:t>徐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御凱   </a:t>
            </a:r>
            <a:r>
              <a:rPr lang="en-US" altLang="zh-TW" sz="1800" dirty="0">
                <a:solidFill>
                  <a:prstClr val="black"/>
                </a:solidFill>
                <a:latin typeface="+mn-ea"/>
                <a:ea typeface="+mn-ea"/>
              </a:rPr>
              <a:t>16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公里領先計分賽       第二名</a:t>
            </a:r>
          </a:p>
          <a:p>
            <a:pPr>
              <a:buFontTx/>
              <a:buNone/>
            </a:pP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國男組  </a:t>
            </a:r>
            <a:r>
              <a:rPr lang="zh-TW" altLang="en-US" sz="1800" dirty="0" smtClean="0">
                <a:solidFill>
                  <a:prstClr val="black"/>
                </a:solidFill>
                <a:latin typeface="+mn-ea"/>
                <a:ea typeface="+mn-ea"/>
              </a:rPr>
              <a:t>陳家豪</a:t>
            </a:r>
            <a:r>
              <a:rPr lang="en-US" altLang="zh-TW" sz="1800" dirty="0">
                <a:solidFill>
                  <a:prstClr val="black"/>
                </a:solidFill>
                <a:latin typeface="+mn-ea"/>
                <a:ea typeface="+mn-ea"/>
              </a:rPr>
              <a:t>.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鄭丞凱</a:t>
            </a:r>
            <a:r>
              <a:rPr lang="en-US" altLang="zh-TW" sz="1800" dirty="0">
                <a:solidFill>
                  <a:prstClr val="black"/>
                </a:solidFill>
                <a:latin typeface="+mn-ea"/>
                <a:ea typeface="+mn-ea"/>
              </a:rPr>
              <a:t>.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傅新政</a:t>
            </a:r>
            <a:r>
              <a:rPr lang="en-US" altLang="zh-TW" sz="1800" dirty="0">
                <a:solidFill>
                  <a:prstClr val="black"/>
                </a:solidFill>
                <a:latin typeface="+mn-ea"/>
                <a:ea typeface="+mn-ea"/>
              </a:rPr>
              <a:t>.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張祐誠   </a:t>
            </a:r>
            <a:r>
              <a:rPr lang="en-US" altLang="zh-TW" sz="1800" dirty="0">
                <a:solidFill>
                  <a:prstClr val="black"/>
                </a:solidFill>
                <a:latin typeface="+mn-ea"/>
                <a:ea typeface="+mn-ea"/>
              </a:rPr>
              <a:t>57.85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公里團隊公路賽 </a:t>
            </a:r>
            <a:r>
              <a:rPr lang="zh-TW" altLang="en-US" sz="1800" dirty="0" smtClean="0">
                <a:solidFill>
                  <a:prstClr val="black"/>
                </a:solidFill>
                <a:latin typeface="+mn-ea"/>
                <a:ea typeface="+mn-ea"/>
              </a:rPr>
              <a:t> 第二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名</a:t>
            </a:r>
          </a:p>
          <a:p>
            <a:pPr>
              <a:buFontTx/>
              <a:buNone/>
            </a:pP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國男組  </a:t>
            </a:r>
            <a:r>
              <a:rPr lang="zh-TW" altLang="en-US" sz="1800" dirty="0" smtClean="0">
                <a:solidFill>
                  <a:prstClr val="black"/>
                </a:solidFill>
                <a:latin typeface="+mn-ea"/>
                <a:ea typeface="+mn-ea"/>
              </a:rPr>
              <a:t>陳家豪</a:t>
            </a:r>
            <a:r>
              <a:rPr lang="en-US" altLang="zh-TW" sz="1800" dirty="0">
                <a:solidFill>
                  <a:prstClr val="black"/>
                </a:solidFill>
                <a:latin typeface="+mn-ea"/>
                <a:ea typeface="+mn-ea"/>
              </a:rPr>
              <a:t>.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鄭丞凱</a:t>
            </a:r>
            <a:r>
              <a:rPr lang="en-US" altLang="zh-TW" sz="1800" dirty="0">
                <a:solidFill>
                  <a:prstClr val="black"/>
                </a:solidFill>
                <a:latin typeface="+mn-ea"/>
                <a:ea typeface="+mn-ea"/>
              </a:rPr>
              <a:t>.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翁家茗</a:t>
            </a:r>
            <a:r>
              <a:rPr lang="en-US" altLang="zh-TW" sz="1800" dirty="0">
                <a:solidFill>
                  <a:prstClr val="black"/>
                </a:solidFill>
                <a:latin typeface="+mn-ea"/>
                <a:ea typeface="+mn-ea"/>
              </a:rPr>
              <a:t>.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傅新政</a:t>
            </a:r>
            <a:r>
              <a:rPr lang="en-US" altLang="zh-TW" sz="1800" dirty="0">
                <a:solidFill>
                  <a:prstClr val="black"/>
                </a:solidFill>
                <a:latin typeface="+mn-ea"/>
                <a:ea typeface="+mn-ea"/>
              </a:rPr>
              <a:t>.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張祐誠 </a:t>
            </a:r>
            <a:r>
              <a:rPr lang="en-US" altLang="zh-TW" sz="1800" dirty="0" smtClean="0">
                <a:solidFill>
                  <a:prstClr val="black"/>
                </a:solidFill>
                <a:latin typeface="+mn-ea"/>
                <a:ea typeface="+mn-ea"/>
              </a:rPr>
              <a:t>3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公里團隊追逐</a:t>
            </a:r>
            <a:r>
              <a:rPr lang="zh-TW" altLang="en-US" sz="1800" dirty="0" smtClean="0">
                <a:solidFill>
                  <a:prstClr val="black"/>
                </a:solidFill>
                <a:latin typeface="+mn-ea"/>
                <a:ea typeface="+mn-ea"/>
              </a:rPr>
              <a:t>賽 第三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名</a:t>
            </a:r>
          </a:p>
          <a:p>
            <a:pPr>
              <a:buFontTx/>
              <a:buNone/>
            </a:pP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高男組  </a:t>
            </a:r>
            <a:r>
              <a:rPr lang="zh-TW" altLang="en-US" sz="1800" dirty="0" smtClean="0">
                <a:solidFill>
                  <a:prstClr val="black"/>
                </a:solidFill>
                <a:latin typeface="+mn-ea"/>
                <a:ea typeface="+mn-ea"/>
              </a:rPr>
              <a:t>蔡英傑   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集體出發賽       第三名</a:t>
            </a:r>
          </a:p>
          <a:p>
            <a:pPr>
              <a:buFontTx/>
              <a:buNone/>
            </a:pP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高女組  </a:t>
            </a:r>
            <a:r>
              <a:rPr lang="zh-TW" altLang="en-US" sz="1800" dirty="0" smtClean="0">
                <a:solidFill>
                  <a:prstClr val="black"/>
                </a:solidFill>
                <a:latin typeface="+mn-ea"/>
                <a:ea typeface="+mn-ea"/>
              </a:rPr>
              <a:t>陳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靖昀   </a:t>
            </a:r>
            <a:r>
              <a:rPr lang="en-US" altLang="zh-TW" sz="1800" dirty="0">
                <a:solidFill>
                  <a:prstClr val="black"/>
                </a:solidFill>
                <a:latin typeface="+mn-ea"/>
                <a:ea typeface="+mn-ea"/>
              </a:rPr>
              <a:t>13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公里個人公路計時賽   第四名</a:t>
            </a:r>
          </a:p>
          <a:p>
            <a:pPr>
              <a:buFontTx/>
              <a:buNone/>
            </a:pP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國男組  </a:t>
            </a:r>
            <a:r>
              <a:rPr lang="zh-TW" altLang="en-US" sz="1800" dirty="0" smtClean="0">
                <a:solidFill>
                  <a:prstClr val="black"/>
                </a:solidFill>
                <a:latin typeface="+mn-ea"/>
                <a:ea typeface="+mn-ea"/>
              </a:rPr>
              <a:t>陳家豪   </a:t>
            </a:r>
            <a:r>
              <a:rPr lang="en-US" altLang="zh-TW" sz="1800" dirty="0">
                <a:solidFill>
                  <a:prstClr val="black"/>
                </a:solidFill>
                <a:latin typeface="+mn-ea"/>
                <a:ea typeface="+mn-ea"/>
              </a:rPr>
              <a:t>57.85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公里個人公路賽   第五名</a:t>
            </a:r>
          </a:p>
          <a:p>
            <a:pPr>
              <a:buFontTx/>
              <a:buNone/>
            </a:pP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高男組  </a:t>
            </a:r>
            <a:r>
              <a:rPr lang="zh-TW" altLang="en-US" sz="1800" dirty="0" smtClean="0">
                <a:solidFill>
                  <a:prstClr val="black"/>
                </a:solidFill>
                <a:latin typeface="+mn-ea"/>
                <a:ea typeface="+mn-ea"/>
              </a:rPr>
              <a:t>徐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御凱</a:t>
            </a:r>
            <a:r>
              <a:rPr lang="en-US" altLang="zh-TW" sz="1800" dirty="0">
                <a:solidFill>
                  <a:prstClr val="black"/>
                </a:solidFill>
                <a:latin typeface="+mn-ea"/>
                <a:ea typeface="+mn-ea"/>
              </a:rPr>
              <a:t>.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李權晏</a:t>
            </a:r>
            <a:r>
              <a:rPr lang="en-US" altLang="zh-TW" sz="1800" dirty="0">
                <a:solidFill>
                  <a:prstClr val="black"/>
                </a:solidFill>
                <a:latin typeface="+mn-ea"/>
                <a:ea typeface="+mn-ea"/>
              </a:rPr>
              <a:t>.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蔡英傑</a:t>
            </a:r>
            <a:r>
              <a:rPr lang="en-US" altLang="zh-TW" sz="1800" dirty="0">
                <a:solidFill>
                  <a:prstClr val="black"/>
                </a:solidFill>
                <a:latin typeface="+mn-ea"/>
                <a:ea typeface="+mn-ea"/>
              </a:rPr>
              <a:t>.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陳嚴   </a:t>
            </a:r>
            <a:r>
              <a:rPr lang="en-US" altLang="zh-TW" sz="1800" dirty="0">
                <a:solidFill>
                  <a:prstClr val="black"/>
                </a:solidFill>
                <a:latin typeface="+mn-ea"/>
                <a:ea typeface="+mn-ea"/>
              </a:rPr>
              <a:t>4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公里團隊追逐賽   第五名</a:t>
            </a:r>
          </a:p>
          <a:p>
            <a:pPr>
              <a:buFontTx/>
              <a:buNone/>
            </a:pP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高男組  </a:t>
            </a:r>
            <a:r>
              <a:rPr lang="zh-TW" altLang="en-US" sz="1800" dirty="0" smtClean="0">
                <a:solidFill>
                  <a:prstClr val="black"/>
                </a:solidFill>
                <a:latin typeface="+mn-ea"/>
                <a:ea typeface="+mn-ea"/>
              </a:rPr>
              <a:t>徐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御凱</a:t>
            </a:r>
            <a:r>
              <a:rPr lang="en-US" altLang="zh-TW" sz="1800" dirty="0">
                <a:solidFill>
                  <a:prstClr val="black"/>
                </a:solidFill>
                <a:latin typeface="+mn-ea"/>
                <a:ea typeface="+mn-ea"/>
              </a:rPr>
              <a:t>.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黃振瑋</a:t>
            </a:r>
            <a:r>
              <a:rPr lang="en-US" altLang="zh-TW" sz="1800" dirty="0">
                <a:solidFill>
                  <a:prstClr val="black"/>
                </a:solidFill>
                <a:latin typeface="+mn-ea"/>
                <a:ea typeface="+mn-ea"/>
              </a:rPr>
              <a:t>.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蔡英傑   團隊競速賽   第五名</a:t>
            </a:r>
          </a:p>
          <a:p>
            <a:pPr>
              <a:buFontTx/>
              <a:buNone/>
            </a:pP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國男組  </a:t>
            </a:r>
            <a:r>
              <a:rPr lang="zh-TW" altLang="en-US" sz="1800" dirty="0" smtClean="0">
                <a:solidFill>
                  <a:prstClr val="black"/>
                </a:solidFill>
                <a:latin typeface="+mn-ea"/>
                <a:ea typeface="+mn-ea"/>
              </a:rPr>
              <a:t>鄭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丞凱</a:t>
            </a:r>
            <a:r>
              <a:rPr lang="en-US" altLang="zh-TW" sz="1800" dirty="0">
                <a:solidFill>
                  <a:prstClr val="black"/>
                </a:solidFill>
                <a:latin typeface="+mn-ea"/>
                <a:ea typeface="+mn-ea"/>
              </a:rPr>
              <a:t>.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傅新政   團隊競速賽   第五名</a:t>
            </a:r>
          </a:p>
          <a:p>
            <a:pPr>
              <a:buFontTx/>
              <a:buNone/>
            </a:pP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國男組   </a:t>
            </a:r>
            <a:r>
              <a:rPr lang="zh-TW" altLang="en-US" sz="1800" dirty="0" smtClean="0">
                <a:solidFill>
                  <a:prstClr val="black"/>
                </a:solidFill>
                <a:latin typeface="+mn-ea"/>
                <a:ea typeface="+mn-ea"/>
              </a:rPr>
              <a:t>丞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凱    </a:t>
            </a:r>
            <a:r>
              <a:rPr lang="en-US" altLang="zh-TW" sz="1800" dirty="0">
                <a:solidFill>
                  <a:prstClr val="black"/>
                </a:solidFill>
                <a:latin typeface="+mn-ea"/>
                <a:ea typeface="+mn-ea"/>
              </a:rPr>
              <a:t>8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公里領先計分賽     </a:t>
            </a:r>
            <a:r>
              <a:rPr lang="zh-TW" altLang="en-US" sz="1800" dirty="0" smtClean="0">
                <a:solidFill>
                  <a:prstClr val="black"/>
                </a:solidFill>
                <a:latin typeface="+mn-ea"/>
                <a:ea typeface="+mn-ea"/>
              </a:rPr>
              <a:t>第五</a:t>
            </a:r>
            <a:r>
              <a:rPr lang="zh-TW" altLang="en-US" sz="1800" dirty="0">
                <a:solidFill>
                  <a:prstClr val="black"/>
                </a:solidFill>
                <a:latin typeface="+mn-ea"/>
                <a:ea typeface="+mn-ea"/>
              </a:rPr>
              <a:t>名</a:t>
            </a:r>
          </a:p>
        </p:txBody>
      </p:sp>
    </p:spTree>
    <p:extLst>
      <p:ext uri="{BB962C8B-B14F-4D97-AF65-F5344CB8AC3E}">
        <p14:creationId xmlns:p14="http://schemas.microsoft.com/office/powerpoint/2010/main" val="42943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836712"/>
            <a:ext cx="8064500" cy="1295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600" dirty="0" smtClean="0">
                <a:solidFill>
                  <a:schemeClr val="tx1"/>
                </a:solidFill>
                <a:latin typeface="Comic Sans MS" pitchFamily="66" charset="0"/>
                <a:ea typeface="標楷體" pitchFamily="65" charset="-120"/>
              </a:rPr>
              <a:t>自由車隊</a:t>
            </a:r>
            <a:r>
              <a:rPr lang="en-US" altLang="zh-TW" sz="6600" dirty="0" smtClean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~</a:t>
            </a:r>
            <a:r>
              <a:rPr lang="zh-TW" altLang="en-US" sz="6600" dirty="0" smtClean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風雲榜</a:t>
            </a:r>
            <a: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/>
            </a:r>
            <a:b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</a:br>
            <a:endParaRPr lang="zh-TW" alt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標楷體" pitchFamily="65" charset="-12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00808"/>
            <a:ext cx="9396413" cy="3168650"/>
          </a:xfrm>
          <a:noFill/>
        </p:spPr>
        <p:txBody>
          <a:bodyPr/>
          <a:lstStyle/>
          <a:p>
            <a:pPr algn="ctr">
              <a:buNone/>
            </a:pPr>
            <a:r>
              <a:rPr lang="en-US" altLang="zh-TW" sz="3600" b="1" dirty="0" smtClean="0">
                <a:solidFill>
                  <a:srgbClr val="00FF00"/>
                </a:solidFill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sz="3600" b="1" dirty="0">
                <a:solidFill>
                  <a:srgbClr val="00FF00"/>
                </a:solidFill>
                <a:latin typeface="標楷體" pitchFamily="65" charset="-120"/>
                <a:ea typeface="標楷體" pitchFamily="65" charset="-120"/>
              </a:rPr>
              <a:t>年全國中等學校自由車錦標賽</a:t>
            </a:r>
          </a:p>
          <a:p>
            <a:pPr algn="ctr">
              <a:buNone/>
            </a:pPr>
            <a:endParaRPr lang="en-US" altLang="zh-TW" sz="3600" b="1" dirty="0" smtClean="0">
              <a:solidFill>
                <a:srgbClr val="00FF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zh-TW" altLang="en-US" sz="40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523623" y="2780928"/>
            <a:ext cx="8856984" cy="356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buFontTx/>
              <a:buNone/>
            </a:pP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國男組  </a:t>
            </a:r>
            <a:r>
              <a:rPr lang="zh-TW" altLang="en-US" sz="2400" dirty="0" smtClean="0">
                <a:solidFill>
                  <a:prstClr val="black"/>
                </a:solidFill>
                <a:latin typeface="+mn-ea"/>
                <a:ea typeface="+mn-ea"/>
              </a:rPr>
              <a:t>張祐誠   </a:t>
            </a:r>
            <a:r>
              <a:rPr lang="en-US" altLang="zh-TW" sz="2400" dirty="0">
                <a:solidFill>
                  <a:prstClr val="black"/>
                </a:solidFill>
                <a:latin typeface="+mn-ea"/>
                <a:ea typeface="+mn-ea"/>
              </a:rPr>
              <a:t>8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公里領先計分賽      </a:t>
            </a:r>
            <a:r>
              <a:rPr lang="zh-TW" altLang="en-US" sz="2400" dirty="0" smtClean="0">
                <a:solidFill>
                  <a:prstClr val="black"/>
                </a:solidFill>
                <a:latin typeface="+mn-ea"/>
                <a:ea typeface="+mn-ea"/>
              </a:rPr>
              <a:t>第六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名</a:t>
            </a:r>
          </a:p>
          <a:p>
            <a:pPr>
              <a:buFontTx/>
              <a:buNone/>
            </a:pP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高男組  </a:t>
            </a:r>
            <a:r>
              <a:rPr lang="zh-TW" altLang="en-US" sz="2400" dirty="0" smtClean="0">
                <a:solidFill>
                  <a:prstClr val="black"/>
                </a:solidFill>
                <a:latin typeface="+mn-ea"/>
                <a:ea typeface="+mn-ea"/>
              </a:rPr>
              <a:t>徐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御凱</a:t>
            </a:r>
            <a:r>
              <a:rPr lang="en-US" altLang="zh-TW" sz="2400" dirty="0">
                <a:solidFill>
                  <a:prstClr val="black"/>
                </a:solidFill>
                <a:latin typeface="+mn-ea"/>
                <a:ea typeface="+mn-ea"/>
              </a:rPr>
              <a:t>.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李權晏</a:t>
            </a:r>
            <a:r>
              <a:rPr lang="en-US" altLang="zh-TW" sz="2400" dirty="0">
                <a:solidFill>
                  <a:prstClr val="black"/>
                </a:solidFill>
                <a:latin typeface="+mn-ea"/>
                <a:ea typeface="+mn-ea"/>
              </a:rPr>
              <a:t>.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蔡英傑 </a:t>
            </a:r>
            <a:r>
              <a:rPr lang="en-US" altLang="zh-TW" sz="2400" dirty="0" smtClean="0">
                <a:solidFill>
                  <a:prstClr val="black"/>
                </a:solidFill>
                <a:latin typeface="+mn-ea"/>
                <a:ea typeface="+mn-ea"/>
              </a:rPr>
              <a:t>76.99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公里團隊公路</a:t>
            </a:r>
            <a:r>
              <a:rPr lang="zh-TW" altLang="en-US" sz="2400" dirty="0" smtClean="0">
                <a:solidFill>
                  <a:prstClr val="black"/>
                </a:solidFill>
                <a:latin typeface="+mn-ea"/>
                <a:ea typeface="+mn-ea"/>
              </a:rPr>
              <a:t>賽第六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名</a:t>
            </a:r>
          </a:p>
          <a:p>
            <a:pPr>
              <a:buFontTx/>
              <a:buNone/>
            </a:pP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高女組   陳靖昀   集體出發賽       第六名</a:t>
            </a:r>
          </a:p>
          <a:p>
            <a:pPr>
              <a:buFontTx/>
              <a:buNone/>
            </a:pP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高女組   陳靖昀   競輪賽       第七名</a:t>
            </a:r>
          </a:p>
          <a:p>
            <a:pPr>
              <a:buFontTx/>
              <a:buNone/>
            </a:pP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高男組   蔡英傑   </a:t>
            </a:r>
            <a:r>
              <a:rPr lang="en-US" altLang="zh-TW" sz="2400" dirty="0">
                <a:solidFill>
                  <a:prstClr val="black"/>
                </a:solidFill>
                <a:latin typeface="+mn-ea"/>
                <a:ea typeface="+mn-ea"/>
              </a:rPr>
              <a:t>3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公里個人追逐賽        第七名</a:t>
            </a:r>
          </a:p>
          <a:p>
            <a:pPr>
              <a:buFontTx/>
              <a:buNone/>
            </a:pP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國男組   翁家茗   </a:t>
            </a:r>
            <a:r>
              <a:rPr lang="en-US" altLang="zh-TW" sz="2400" dirty="0">
                <a:solidFill>
                  <a:prstClr val="black"/>
                </a:solidFill>
                <a:latin typeface="+mn-ea"/>
                <a:ea typeface="+mn-ea"/>
              </a:rPr>
              <a:t>13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公里個人公路計時賽   第八名</a:t>
            </a:r>
          </a:p>
          <a:p>
            <a:pPr>
              <a:buFontTx/>
              <a:buNone/>
            </a:pP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國男組   鄭丞凱   </a:t>
            </a:r>
            <a:r>
              <a:rPr lang="en-US" altLang="zh-TW" sz="2400" dirty="0">
                <a:solidFill>
                  <a:prstClr val="black"/>
                </a:solidFill>
                <a:latin typeface="+mn-ea"/>
                <a:ea typeface="+mn-ea"/>
              </a:rPr>
              <a:t>57.85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公里個人公路賽    第八名</a:t>
            </a:r>
          </a:p>
          <a:p>
            <a:pPr>
              <a:buFontTx/>
              <a:buNone/>
            </a:pP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國男組   陳家豪    </a:t>
            </a:r>
            <a:r>
              <a:rPr lang="en-US" altLang="zh-TW" sz="2400" dirty="0">
                <a:solidFill>
                  <a:prstClr val="black"/>
                </a:solidFill>
                <a:latin typeface="+mn-ea"/>
                <a:ea typeface="+mn-ea"/>
              </a:rPr>
              <a:t>8</a:t>
            </a:r>
            <a:r>
              <a:rPr lang="zh-TW" altLang="en-US" sz="2400" dirty="0">
                <a:solidFill>
                  <a:prstClr val="black"/>
                </a:solidFill>
                <a:latin typeface="+mn-ea"/>
                <a:ea typeface="+mn-ea"/>
              </a:rPr>
              <a:t>公里領先計分賽       第八名</a:t>
            </a:r>
          </a:p>
        </p:txBody>
      </p:sp>
    </p:spTree>
    <p:extLst>
      <p:ext uri="{BB962C8B-B14F-4D97-AF65-F5344CB8AC3E}">
        <p14:creationId xmlns:p14="http://schemas.microsoft.com/office/powerpoint/2010/main" val="240748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836712"/>
            <a:ext cx="8064500" cy="1295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600" dirty="0" smtClean="0">
                <a:solidFill>
                  <a:schemeClr val="tx1"/>
                </a:solidFill>
                <a:latin typeface="Comic Sans MS" pitchFamily="66" charset="0"/>
                <a:ea typeface="標楷體" pitchFamily="65" charset="-120"/>
              </a:rPr>
              <a:t>自由車隊</a:t>
            </a:r>
            <a:r>
              <a:rPr lang="en-US" altLang="zh-TW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~</a:t>
            </a:r>
            <a:r>
              <a:rPr lang="zh-TW" altLang="en-US" sz="6600" dirty="0" smtClean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風雲榜</a:t>
            </a:r>
            <a: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/>
            </a:r>
            <a:b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</a:br>
            <a:endParaRPr lang="zh-TW" alt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標楷體" pitchFamily="65" charset="-12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9007" y="2060699"/>
            <a:ext cx="9396413" cy="3168650"/>
          </a:xfrm>
          <a:noFill/>
        </p:spPr>
        <p:txBody>
          <a:bodyPr/>
          <a:lstStyle/>
          <a:p>
            <a:pPr algn="ctr">
              <a:buNone/>
            </a:pPr>
            <a:r>
              <a:rPr lang="en-US" altLang="zh-TW" sz="3600" b="1" dirty="0" smtClean="0">
                <a:solidFill>
                  <a:srgbClr val="00FF00"/>
                </a:solidFill>
                <a:latin typeface="標楷體" pitchFamily="65" charset="-120"/>
                <a:ea typeface="標楷體" pitchFamily="65" charset="-120"/>
              </a:rPr>
              <a:t>2019</a:t>
            </a:r>
            <a:r>
              <a:rPr lang="zh-TW" altLang="en-US" sz="3600" b="1" dirty="0">
                <a:solidFill>
                  <a:srgbClr val="00FF00"/>
                </a:solidFill>
                <a:latin typeface="標楷體" pitchFamily="65" charset="-120"/>
                <a:ea typeface="標楷體" pitchFamily="65" charset="-120"/>
              </a:rPr>
              <a:t>年烏茲別克亞洲自由車公路錦標賽</a:t>
            </a:r>
            <a:endParaRPr lang="en-US" altLang="zh-TW" sz="3600" b="1" dirty="0" smtClean="0">
              <a:solidFill>
                <a:srgbClr val="00FF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zh-TW" altLang="en-US" sz="4000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314887" y="3861048"/>
            <a:ext cx="68018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latin typeface="+mn-ea"/>
              </a:rPr>
              <a:t>青男組   徐御凱   </a:t>
            </a:r>
            <a:r>
              <a:rPr lang="en-US" altLang="zh-TW" sz="2400" dirty="0" smtClean="0">
                <a:latin typeface="+mn-ea"/>
              </a:rPr>
              <a:t>30</a:t>
            </a:r>
            <a:r>
              <a:rPr lang="zh-TW" altLang="en-US" sz="2400" dirty="0">
                <a:latin typeface="+mn-ea"/>
              </a:rPr>
              <a:t>公里個人計時賽   第四名</a:t>
            </a:r>
          </a:p>
        </p:txBody>
      </p:sp>
    </p:spTree>
    <p:extLst>
      <p:ext uri="{BB962C8B-B14F-4D97-AF65-F5344CB8AC3E}">
        <p14:creationId xmlns:p14="http://schemas.microsoft.com/office/powerpoint/2010/main" val="327300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836712"/>
            <a:ext cx="8064500" cy="1295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600" dirty="0">
                <a:solidFill>
                  <a:schemeClr val="tx1"/>
                </a:solidFill>
                <a:latin typeface="Comic Sans MS" pitchFamily="66" charset="0"/>
                <a:ea typeface="標楷體" pitchFamily="65" charset="-120"/>
              </a:rPr>
              <a:t>比賽花絮</a:t>
            </a:r>
            <a: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/>
            </a:r>
            <a:b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</a:br>
            <a:endParaRPr lang="zh-TW" alt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標楷體" pitchFamily="65" charset="-12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204864"/>
            <a:ext cx="9396413" cy="3168650"/>
          </a:xfrm>
          <a:noFill/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zh-TW" altLang="en-US" sz="40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732595" y="3645024"/>
            <a:ext cx="79312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buNone/>
            </a:pPr>
            <a:endParaRPr lang="zh-TW" altLang="en-US" sz="2800" dirty="0">
              <a:latin typeface="+mn-ea"/>
              <a:ea typeface="+mn-ea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44824"/>
            <a:ext cx="2721654" cy="483660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949" y="2552607"/>
            <a:ext cx="4284562" cy="323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4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836712"/>
            <a:ext cx="8064500" cy="1295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600" dirty="0">
                <a:solidFill>
                  <a:schemeClr val="tx1"/>
                </a:solidFill>
                <a:latin typeface="Comic Sans MS" pitchFamily="66" charset="0"/>
                <a:ea typeface="標楷體" pitchFamily="65" charset="-120"/>
              </a:rPr>
              <a:t>比賽花絮</a:t>
            </a:r>
            <a: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/>
            </a:r>
            <a:b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</a:br>
            <a:endParaRPr lang="zh-TW" alt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標楷體" pitchFamily="65" charset="-12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204864"/>
            <a:ext cx="9396413" cy="3168650"/>
          </a:xfrm>
          <a:noFill/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zh-TW" altLang="en-US" sz="40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732595" y="3645024"/>
            <a:ext cx="79312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buNone/>
            </a:pPr>
            <a:endParaRPr lang="zh-TW" altLang="en-US" sz="2800" dirty="0">
              <a:latin typeface="+mn-ea"/>
              <a:ea typeface="+mn-ea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73" y="2708920"/>
            <a:ext cx="3419351" cy="256335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132112"/>
            <a:ext cx="3128823" cy="417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6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836712"/>
            <a:ext cx="8064500" cy="1295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600" dirty="0">
                <a:solidFill>
                  <a:schemeClr val="tx1"/>
                </a:solidFill>
                <a:latin typeface="Comic Sans MS" pitchFamily="66" charset="0"/>
                <a:ea typeface="標楷體" pitchFamily="65" charset="-120"/>
              </a:rPr>
              <a:t>比賽花絮</a:t>
            </a:r>
            <a: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/>
            </a:r>
            <a:b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</a:br>
            <a:endParaRPr lang="zh-TW" alt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標楷體" pitchFamily="65" charset="-12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204864"/>
            <a:ext cx="9396413" cy="3168650"/>
          </a:xfrm>
          <a:noFill/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zh-TW" altLang="en-US" sz="40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732595" y="3645024"/>
            <a:ext cx="79312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buNone/>
            </a:pPr>
            <a:endParaRPr lang="zh-TW" altLang="en-US" sz="2800" dirty="0">
              <a:latin typeface="+mn-ea"/>
              <a:ea typeface="+mn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44972"/>
            <a:ext cx="3113051" cy="439233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513" y="2379756"/>
            <a:ext cx="2828864" cy="328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836712"/>
            <a:ext cx="8064500" cy="1295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600" dirty="0">
                <a:solidFill>
                  <a:schemeClr val="tx1"/>
                </a:solidFill>
                <a:latin typeface="Comic Sans MS" pitchFamily="66" charset="0"/>
                <a:ea typeface="標楷體" pitchFamily="65" charset="-120"/>
              </a:rPr>
              <a:t>比賽花絮</a:t>
            </a:r>
            <a: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/>
            </a:r>
            <a:b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</a:br>
            <a:endParaRPr lang="zh-TW" alt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標楷體" pitchFamily="65" charset="-12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204864"/>
            <a:ext cx="9396413" cy="3168650"/>
          </a:xfrm>
          <a:noFill/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zh-TW" altLang="en-US" sz="40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732595" y="3645024"/>
            <a:ext cx="79312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buNone/>
            </a:pPr>
            <a:endParaRPr lang="zh-TW" altLang="en-US" sz="2800" dirty="0">
              <a:latin typeface="+mn-ea"/>
              <a:ea typeface="+mn-ea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490508"/>
            <a:ext cx="3383975" cy="254422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206" y="2490508"/>
            <a:ext cx="3815984" cy="254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836712"/>
            <a:ext cx="8064500" cy="1295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600" dirty="0">
                <a:solidFill>
                  <a:schemeClr val="tx1"/>
                </a:solidFill>
                <a:latin typeface="Comic Sans MS" pitchFamily="66" charset="0"/>
                <a:ea typeface="標楷體" pitchFamily="65" charset="-120"/>
              </a:rPr>
              <a:t>比賽花絮</a:t>
            </a:r>
            <a: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/>
            </a:r>
            <a:b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</a:br>
            <a:endParaRPr lang="zh-TW" alt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標楷體" pitchFamily="65" charset="-12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204864"/>
            <a:ext cx="9396413" cy="3168650"/>
          </a:xfrm>
          <a:noFill/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zh-TW" altLang="en-US" sz="40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732595" y="3645024"/>
            <a:ext cx="79312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buNone/>
            </a:pPr>
            <a:endParaRPr lang="zh-TW" altLang="en-US" sz="2800" dirty="0">
              <a:latin typeface="+mn-ea"/>
              <a:ea typeface="+mn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389" y="2371493"/>
            <a:ext cx="3967452" cy="283539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88019"/>
            <a:ext cx="3419872" cy="227385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190" y="4165715"/>
            <a:ext cx="3445714" cy="208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2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3"/>
          <p:cNvSpPr>
            <a:spLocks noChangeArrowheads="1"/>
          </p:cNvSpPr>
          <p:nvPr/>
        </p:nvSpPr>
        <p:spPr bwMode="auto">
          <a:xfrm>
            <a:off x="313303" y="404664"/>
            <a:ext cx="7416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6600" b="1" dirty="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</a:rPr>
              <a:t>     </a:t>
            </a:r>
            <a:r>
              <a:rPr lang="zh-TW" altLang="en-US" sz="6600" b="1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升  學  輔  </a:t>
            </a:r>
            <a:r>
              <a:rPr lang="zh-TW" altLang="en-US" sz="6600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導</a:t>
            </a:r>
          </a:p>
        </p:txBody>
      </p:sp>
      <p:pic>
        <p:nvPicPr>
          <p:cNvPr id="4099" name="Picture 9" descr="001-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213100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0" descr="L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8713788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1" descr="033-2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638" y="4230688"/>
            <a:ext cx="3603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2" name="Text Box 12"/>
          <p:cNvSpPr txBox="1">
            <a:spLocks noChangeArrowheads="1"/>
          </p:cNvSpPr>
          <p:nvPr/>
        </p:nvSpPr>
        <p:spPr bwMode="auto">
          <a:xfrm>
            <a:off x="539750" y="1772816"/>
            <a:ext cx="8135938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+mn-ea"/>
                <a:ea typeface="+mn-ea"/>
              </a:rPr>
              <a:t>     </a:t>
            </a:r>
            <a:r>
              <a:rPr lang="zh-TW" altLang="en-US" sz="2800" b="1" dirty="0" smtClean="0">
                <a:latin typeface="+mn-ea"/>
                <a:ea typeface="+mn-ea"/>
              </a:rPr>
              <a:t>高中：新竹市</a:t>
            </a:r>
            <a:r>
              <a:rPr lang="zh-TW" altLang="en-US" sz="2800" b="1" dirty="0">
                <a:latin typeface="+mn-ea"/>
                <a:ea typeface="+mn-ea"/>
              </a:rPr>
              <a:t>世界</a:t>
            </a:r>
            <a:r>
              <a:rPr lang="zh-TW" altLang="en-US" sz="2800" b="1" dirty="0" smtClean="0">
                <a:latin typeface="+mn-ea"/>
                <a:ea typeface="+mn-ea"/>
              </a:rPr>
              <a:t>高中</a:t>
            </a:r>
            <a:r>
              <a:rPr lang="en-US" altLang="zh-TW" sz="2800" b="1" dirty="0" smtClean="0">
                <a:latin typeface="+mn-ea"/>
                <a:ea typeface="+mn-ea"/>
              </a:rPr>
              <a:t>(</a:t>
            </a:r>
            <a:r>
              <a:rPr lang="zh-TW" altLang="en-US" sz="2800" b="1" dirty="0" smtClean="0">
                <a:latin typeface="+mn-ea"/>
                <a:ea typeface="+mn-ea"/>
              </a:rPr>
              <a:t>汽修科</a:t>
            </a:r>
            <a:r>
              <a:rPr lang="en-US" altLang="zh-TW" sz="2800" b="1" dirty="0" smtClean="0">
                <a:latin typeface="+mn-ea"/>
                <a:ea typeface="+mn-ea"/>
              </a:rPr>
              <a:t>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lang="zh-TW" altLang="en-US" sz="2800" b="1" dirty="0" smtClean="0">
                <a:solidFill>
                  <a:srgbClr val="FF0000"/>
                </a:solidFill>
                <a:latin typeface="+mn-ea"/>
                <a:ea typeface="+mn-ea"/>
              </a:rPr>
              <a:t>         </a:t>
            </a:r>
            <a:r>
              <a:rPr lang="zh-TW" altLang="en-US" sz="2000" b="1" dirty="0" smtClean="0">
                <a:solidFill>
                  <a:srgbClr val="FF0000"/>
                </a:solidFill>
                <a:latin typeface="+mn-ea"/>
                <a:ea typeface="+mn-ea"/>
              </a:rPr>
              <a:t>（</a:t>
            </a:r>
            <a:r>
              <a:rPr lang="zh-TW" altLang="en-US" sz="2000" b="1" dirty="0">
                <a:solidFill>
                  <a:srgbClr val="FF0000"/>
                </a:solidFill>
                <a:latin typeface="+mn-ea"/>
                <a:ea typeface="+mn-ea"/>
              </a:rPr>
              <a:t>體育績優</a:t>
            </a:r>
            <a:r>
              <a:rPr lang="zh-TW" altLang="en-US" sz="2000" b="1" dirty="0" smtClean="0">
                <a:solidFill>
                  <a:srgbClr val="FF0000"/>
                </a:solidFill>
                <a:latin typeface="+mn-ea"/>
                <a:ea typeface="+mn-ea"/>
              </a:rPr>
              <a:t>學雜費</a:t>
            </a:r>
            <a:r>
              <a:rPr lang="zh-TW" altLang="en-US" sz="2000" b="1" dirty="0">
                <a:solidFill>
                  <a:srgbClr val="FF0000"/>
                </a:solidFill>
                <a:latin typeface="+mn-ea"/>
                <a:ea typeface="+mn-ea"/>
              </a:rPr>
              <a:t>減免</a:t>
            </a:r>
            <a:r>
              <a:rPr lang="zh-TW" altLang="en-US" sz="2000" b="1" dirty="0" smtClean="0">
                <a:solidFill>
                  <a:srgbClr val="FF0000"/>
                </a:solidFill>
                <a:latin typeface="+mn-ea"/>
                <a:ea typeface="+mn-ea"/>
              </a:rPr>
              <a:t>）</a:t>
            </a:r>
            <a:endParaRPr lang="en-US" altLang="zh-TW" sz="2000" b="1" dirty="0" smtClean="0">
              <a:solidFill>
                <a:srgbClr val="FF0000"/>
              </a:solidFill>
              <a:latin typeface="+mn-ea"/>
              <a:ea typeface="+mn-ea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zh-TW" sz="2000" b="1" dirty="0" smtClean="0">
              <a:solidFill>
                <a:srgbClr val="FF0000"/>
              </a:solidFill>
              <a:latin typeface="+mn-ea"/>
              <a:ea typeface="+mn-ea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 smtClean="0">
                <a:latin typeface="+mn-ea"/>
                <a:ea typeface="+mn-ea"/>
              </a:rPr>
              <a:t>           新竹市光復高中</a:t>
            </a:r>
            <a:r>
              <a:rPr lang="en-US" altLang="zh-TW" sz="2800" b="1" dirty="0" smtClean="0">
                <a:latin typeface="+mn-ea"/>
                <a:ea typeface="+mn-ea"/>
              </a:rPr>
              <a:t>(</a:t>
            </a:r>
            <a:r>
              <a:rPr lang="zh-TW" altLang="en-US" sz="2800" b="1" dirty="0" smtClean="0">
                <a:latin typeface="+mn-ea"/>
                <a:ea typeface="+mn-ea"/>
              </a:rPr>
              <a:t>資處科</a:t>
            </a:r>
            <a:r>
              <a:rPr lang="en-US" altLang="zh-TW" sz="2800" b="1" dirty="0" smtClean="0">
                <a:latin typeface="+mn-ea"/>
                <a:ea typeface="+mn-ea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800" b="1" dirty="0">
              <a:latin typeface="+mn-ea"/>
              <a:ea typeface="+mn-ea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 smtClean="0">
                <a:latin typeface="+mn-ea"/>
                <a:ea typeface="+mn-ea"/>
              </a:rPr>
              <a:t>     大學：國立台北</a:t>
            </a:r>
            <a:r>
              <a:rPr lang="zh-TW" altLang="en-US" sz="2800" b="1" dirty="0">
                <a:latin typeface="+mn-ea"/>
                <a:ea typeface="+mn-ea"/>
              </a:rPr>
              <a:t>市立</a:t>
            </a:r>
            <a:r>
              <a:rPr lang="zh-TW" altLang="en-US" sz="2800" b="1" dirty="0" smtClean="0">
                <a:latin typeface="+mn-ea"/>
                <a:ea typeface="+mn-ea"/>
              </a:rPr>
              <a:t>大學</a:t>
            </a:r>
            <a:r>
              <a:rPr lang="en-US" altLang="zh-TW" sz="2800" b="1" dirty="0" smtClean="0">
                <a:latin typeface="+mn-ea"/>
                <a:ea typeface="+mn-ea"/>
              </a:rPr>
              <a:t>(</a:t>
            </a:r>
            <a:r>
              <a:rPr lang="zh-TW" altLang="en-US" sz="2800" b="1" dirty="0" smtClean="0">
                <a:latin typeface="+mn-ea"/>
                <a:ea typeface="+mn-ea"/>
              </a:rPr>
              <a:t>甄省、甄試</a:t>
            </a:r>
            <a:r>
              <a:rPr lang="en-US" altLang="zh-TW" sz="2800" b="1" dirty="0" smtClean="0">
                <a:latin typeface="+mn-ea"/>
                <a:ea typeface="+mn-ea"/>
              </a:rPr>
              <a:t>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b="1" dirty="0">
                <a:latin typeface="+mn-ea"/>
                <a:ea typeface="+mn-ea"/>
              </a:rPr>
              <a:t> </a:t>
            </a:r>
            <a:r>
              <a:rPr lang="zh-TW" altLang="en-US" sz="2800" b="1" dirty="0" smtClean="0">
                <a:latin typeface="+mn-ea"/>
                <a:ea typeface="+mn-ea"/>
              </a:rPr>
              <a:t>          國立台灣</a:t>
            </a:r>
            <a:r>
              <a:rPr lang="zh-TW" altLang="en-US" sz="2800" b="1" dirty="0">
                <a:latin typeface="+mn-ea"/>
                <a:ea typeface="+mn-ea"/>
              </a:rPr>
              <a:t>體育</a:t>
            </a:r>
            <a:r>
              <a:rPr lang="zh-TW" altLang="en-US" sz="2800" b="1" dirty="0" smtClean="0">
                <a:latin typeface="+mn-ea"/>
                <a:ea typeface="+mn-ea"/>
              </a:rPr>
              <a:t>大學</a:t>
            </a:r>
            <a:r>
              <a:rPr lang="en-US" altLang="zh-TW" sz="2800" b="1" dirty="0">
                <a:latin typeface="+mn-ea"/>
                <a:ea typeface="+mn-ea"/>
              </a:rPr>
              <a:t>(</a:t>
            </a:r>
            <a:r>
              <a:rPr lang="zh-TW" altLang="en-US" sz="2800" b="1" dirty="0">
                <a:latin typeface="+mn-ea"/>
                <a:ea typeface="+mn-ea"/>
              </a:rPr>
              <a:t>甄省</a:t>
            </a:r>
            <a:r>
              <a:rPr lang="zh-TW" altLang="en-US" sz="2800" b="1" dirty="0" smtClean="0">
                <a:latin typeface="+mn-ea"/>
                <a:ea typeface="+mn-ea"/>
              </a:rPr>
              <a:t>、</a:t>
            </a:r>
            <a:r>
              <a:rPr lang="zh-TW" altLang="en-US" sz="2800" b="1" dirty="0">
                <a:latin typeface="+mn-ea"/>
                <a:ea typeface="+mn-ea"/>
              </a:rPr>
              <a:t>獨招</a:t>
            </a:r>
            <a:r>
              <a:rPr lang="en-US" altLang="zh-TW" sz="2800" b="1" dirty="0" smtClean="0">
                <a:latin typeface="+mn-ea"/>
                <a:ea typeface="+mn-ea"/>
              </a:rPr>
              <a:t>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b="1" dirty="0" smtClean="0">
                <a:latin typeface="+mn-ea"/>
                <a:ea typeface="+mn-ea"/>
              </a:rPr>
              <a:t>           國立彰化師大</a:t>
            </a:r>
            <a:r>
              <a:rPr lang="en-US" altLang="zh-TW" sz="2800" b="1" dirty="0">
                <a:latin typeface="+mn-ea"/>
                <a:ea typeface="+mn-ea"/>
              </a:rPr>
              <a:t>(</a:t>
            </a:r>
            <a:r>
              <a:rPr lang="zh-TW" altLang="en-US" sz="2800" b="1" dirty="0">
                <a:latin typeface="+mn-ea"/>
                <a:ea typeface="+mn-ea"/>
              </a:rPr>
              <a:t>甄</a:t>
            </a:r>
            <a:r>
              <a:rPr lang="zh-TW" altLang="en-US" sz="2800" b="1" dirty="0" smtClean="0">
                <a:latin typeface="+mn-ea"/>
                <a:ea typeface="+mn-ea"/>
              </a:rPr>
              <a:t>省</a:t>
            </a:r>
            <a:r>
              <a:rPr lang="en-US" altLang="zh-TW" sz="2800" b="1" dirty="0" smtClean="0">
                <a:latin typeface="+mn-ea"/>
                <a:ea typeface="+mn-ea"/>
              </a:rPr>
              <a:t>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b="1" dirty="0">
                <a:latin typeface="+mn-ea"/>
                <a:ea typeface="+mn-ea"/>
              </a:rPr>
              <a:t> </a:t>
            </a:r>
            <a:r>
              <a:rPr lang="zh-TW" altLang="en-US" sz="2800" b="1" dirty="0" smtClean="0">
                <a:latin typeface="+mn-ea"/>
                <a:ea typeface="+mn-ea"/>
              </a:rPr>
              <a:t>          台</a:t>
            </a:r>
            <a:r>
              <a:rPr lang="zh-TW" altLang="en-US" sz="2800" b="1" dirty="0">
                <a:latin typeface="+mn-ea"/>
                <a:ea typeface="+mn-ea"/>
              </a:rPr>
              <a:t>南嘉藥</a:t>
            </a:r>
            <a:r>
              <a:rPr lang="zh-TW" altLang="en-US" sz="2800" b="1" dirty="0" smtClean="0">
                <a:latin typeface="+mn-ea"/>
                <a:ea typeface="+mn-ea"/>
              </a:rPr>
              <a:t>科大</a:t>
            </a:r>
            <a:r>
              <a:rPr lang="en-US" altLang="zh-TW" sz="2800" b="1" dirty="0" smtClean="0">
                <a:latin typeface="+mn-ea"/>
                <a:ea typeface="+mn-ea"/>
              </a:rPr>
              <a:t>(</a:t>
            </a:r>
            <a:r>
              <a:rPr lang="zh-TW" altLang="en-US" sz="2800" b="1" dirty="0">
                <a:latin typeface="+mn-ea"/>
                <a:ea typeface="+mn-ea"/>
              </a:rPr>
              <a:t>體育績優</a:t>
            </a:r>
            <a:r>
              <a:rPr lang="en-US" altLang="zh-TW" sz="2800" b="1" dirty="0" smtClean="0">
                <a:latin typeface="+mn-ea"/>
                <a:ea typeface="+mn-ea"/>
              </a:rPr>
              <a:t>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b="1" dirty="0">
                <a:latin typeface="+mn-ea"/>
                <a:ea typeface="+mn-ea"/>
              </a:rPr>
              <a:t> </a:t>
            </a:r>
            <a:r>
              <a:rPr lang="zh-TW" altLang="en-US" sz="2800" b="1" dirty="0" smtClean="0">
                <a:latin typeface="+mn-ea"/>
                <a:ea typeface="+mn-ea"/>
              </a:rPr>
              <a:t>          元培醫事科技大學</a:t>
            </a:r>
            <a:r>
              <a:rPr lang="en-US" altLang="zh-TW" sz="2800" b="1" dirty="0">
                <a:latin typeface="+mn-ea"/>
                <a:ea typeface="+mn-ea"/>
              </a:rPr>
              <a:t>(</a:t>
            </a:r>
            <a:r>
              <a:rPr lang="zh-TW" altLang="en-US" sz="2800" b="1" dirty="0">
                <a:latin typeface="+mn-ea"/>
                <a:ea typeface="+mn-ea"/>
              </a:rPr>
              <a:t>體育績優</a:t>
            </a:r>
            <a:r>
              <a:rPr lang="en-US" altLang="zh-TW" sz="2800" b="1" dirty="0">
                <a:latin typeface="+mn-ea"/>
                <a:ea typeface="+mn-ea"/>
              </a:rPr>
              <a:t>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b="1" dirty="0" smtClean="0">
                <a:latin typeface="+mn-ea"/>
                <a:ea typeface="+mn-ea"/>
              </a:rPr>
              <a:t>           真理大學</a:t>
            </a:r>
            <a:r>
              <a:rPr lang="en-US" altLang="zh-TW" sz="2800" b="1" dirty="0">
                <a:latin typeface="+mn-ea"/>
                <a:ea typeface="+mn-ea"/>
              </a:rPr>
              <a:t>(</a:t>
            </a:r>
            <a:r>
              <a:rPr lang="zh-TW" altLang="en-US" sz="2800" b="1" dirty="0">
                <a:latin typeface="+mn-ea"/>
                <a:ea typeface="+mn-ea"/>
              </a:rPr>
              <a:t>體育績優</a:t>
            </a:r>
            <a:r>
              <a:rPr lang="en-US" altLang="zh-TW" sz="2800" b="1" dirty="0">
                <a:latin typeface="+mn-ea"/>
                <a:ea typeface="+mn-ea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800" b="1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Times New Roman" pitchFamily="18" charset="0"/>
              </a:rPr>
              <a:t>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latin typeface="Times New Roman" pitchFamily="18" charset="0"/>
              </a:rPr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374438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1"/>
          <p:cNvSpPr>
            <a:spLocks noChangeArrowheads="1"/>
          </p:cNvSpPr>
          <p:nvPr/>
        </p:nvSpPr>
        <p:spPr bwMode="auto">
          <a:xfrm>
            <a:off x="257564" y="1124744"/>
            <a:ext cx="32319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FF3300"/>
                </a:solidFill>
                <a:cs typeface="Arial" pitchFamily="34" charset="0"/>
              </a:rPr>
              <a:t>●  </a:t>
            </a:r>
            <a:r>
              <a:rPr lang="zh-TW" altLang="en-US" sz="2000" b="1" dirty="0">
                <a:solidFill>
                  <a:srgbClr val="00FF00"/>
                </a:solidFill>
                <a:ea typeface="華康粗明體" pitchFamily="49" charset="-120"/>
              </a:rPr>
              <a:t>自由車隊訓練</a:t>
            </a:r>
            <a:r>
              <a:rPr lang="en-US" altLang="zh-TW" sz="2000" b="1" dirty="0" smtClean="0">
                <a:solidFill>
                  <a:srgbClr val="00FF00"/>
                </a:solidFill>
                <a:ea typeface="華康粗明體" pitchFamily="49" charset="-120"/>
              </a:rPr>
              <a:t>-</a:t>
            </a:r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ea typeface="華康粗明體" pitchFamily="49" charset="-120"/>
              </a:rPr>
              <a:t>體能</a:t>
            </a:r>
            <a:r>
              <a:rPr lang="zh-TW" altLang="en-US" sz="2000" b="1" dirty="0" smtClean="0">
                <a:solidFill>
                  <a:schemeClr val="accent6">
                    <a:lumMod val="50000"/>
                  </a:schemeClr>
                </a:solidFill>
                <a:ea typeface="華康粗明體" pitchFamily="49" charset="-120"/>
              </a:rPr>
              <a:t>訓練</a:t>
            </a:r>
            <a:endParaRPr lang="zh-TW" altLang="en-US" sz="2000" b="1" dirty="0">
              <a:solidFill>
                <a:schemeClr val="accent6">
                  <a:lumMod val="50000"/>
                </a:schemeClr>
              </a:solidFill>
              <a:latin typeface="華康粗明體" pitchFamily="49" charset="-120"/>
              <a:ea typeface="華康粗明體" pitchFamily="49" charset="-120"/>
              <a:cs typeface="Arial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53" y="1700806"/>
            <a:ext cx="3443740" cy="240877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21" y="4241902"/>
            <a:ext cx="3419872" cy="249946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810" y="1700807"/>
            <a:ext cx="3347864" cy="230613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810" y="4266876"/>
            <a:ext cx="3347864" cy="247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3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矩形 1"/>
          <p:cNvSpPr>
            <a:spLocks noChangeArrowheads="1"/>
          </p:cNvSpPr>
          <p:nvPr/>
        </p:nvSpPr>
        <p:spPr bwMode="auto">
          <a:xfrm>
            <a:off x="173224" y="1252761"/>
            <a:ext cx="32319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FF3300"/>
                </a:solidFill>
                <a:cs typeface="Arial" pitchFamily="34" charset="0"/>
              </a:rPr>
              <a:t>●  </a:t>
            </a:r>
            <a:r>
              <a:rPr lang="zh-TW" altLang="en-US" sz="2000" b="1" dirty="0">
                <a:solidFill>
                  <a:srgbClr val="00FF00"/>
                </a:solidFill>
                <a:ea typeface="華康粗明體" pitchFamily="49" charset="-120"/>
              </a:rPr>
              <a:t>自由車隊訓練</a:t>
            </a:r>
            <a:r>
              <a:rPr lang="en-US" altLang="zh-TW" sz="2000" b="1" dirty="0">
                <a:solidFill>
                  <a:srgbClr val="00FF00"/>
                </a:solidFill>
                <a:ea typeface="華康粗明體" pitchFamily="49" charset="-120"/>
              </a:rPr>
              <a:t>-</a:t>
            </a:r>
            <a:r>
              <a:rPr lang="zh-TW" altLang="en-US" sz="2000" b="1" dirty="0" smtClean="0">
                <a:solidFill>
                  <a:schemeClr val="accent6">
                    <a:lumMod val="50000"/>
                  </a:schemeClr>
                </a:solidFill>
                <a:ea typeface="華康粗明體" pitchFamily="49" charset="-120"/>
              </a:rPr>
              <a:t>公路訓練</a:t>
            </a:r>
            <a:endParaRPr lang="zh-TW" altLang="en-US" sz="2000" b="1" dirty="0">
              <a:solidFill>
                <a:schemeClr val="accent6">
                  <a:lumMod val="50000"/>
                </a:schemeClr>
              </a:solidFill>
              <a:latin typeface="華康粗明體" pitchFamily="49" charset="-120"/>
              <a:ea typeface="華康粗明體" pitchFamily="49" charset="-120"/>
              <a:cs typeface="Arial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3344" y="1844824"/>
            <a:ext cx="3670664" cy="231829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7885" y="2912341"/>
            <a:ext cx="4040717" cy="280831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44" y="4316495"/>
            <a:ext cx="3670664" cy="235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0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1"/>
          <p:cNvSpPr>
            <a:spLocks noChangeArrowheads="1"/>
          </p:cNvSpPr>
          <p:nvPr/>
        </p:nvSpPr>
        <p:spPr bwMode="auto">
          <a:xfrm>
            <a:off x="257564" y="1124744"/>
            <a:ext cx="3232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FF3300"/>
                </a:solidFill>
                <a:cs typeface="Arial" pitchFamily="34" charset="0"/>
              </a:rPr>
              <a:t>●  </a:t>
            </a:r>
            <a:r>
              <a:rPr lang="zh-TW" altLang="en-US" sz="2000" b="1" dirty="0">
                <a:solidFill>
                  <a:srgbClr val="00FF00"/>
                </a:solidFill>
                <a:ea typeface="華康粗明體" pitchFamily="49" charset="-120"/>
              </a:rPr>
              <a:t>自由車隊訓練</a:t>
            </a:r>
            <a:r>
              <a:rPr lang="en-US" altLang="zh-TW" sz="2000" b="1" dirty="0">
                <a:solidFill>
                  <a:srgbClr val="00FF00"/>
                </a:solidFill>
                <a:ea typeface="華康粗明體" pitchFamily="49" charset="-120"/>
              </a:rPr>
              <a:t>-</a:t>
            </a:r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ea typeface="華康粗明體" pitchFamily="49" charset="-120"/>
              </a:rPr>
              <a:t>場地訓練</a:t>
            </a:r>
            <a:endParaRPr lang="zh-TW" altLang="en-US" sz="2000" b="1" dirty="0">
              <a:solidFill>
                <a:schemeClr val="accent6">
                  <a:lumMod val="50000"/>
                </a:schemeClr>
              </a:solidFill>
              <a:latin typeface="華康粗明體" pitchFamily="49" charset="-120"/>
              <a:ea typeface="華康粗明體" pitchFamily="49" charset="-120"/>
              <a:cs typeface="Arial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3437061" cy="235410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28800"/>
            <a:ext cx="3528392" cy="235410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149080"/>
            <a:ext cx="3456384" cy="259228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149080"/>
            <a:ext cx="352839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7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1"/>
          <p:cNvSpPr>
            <a:spLocks noChangeArrowheads="1"/>
          </p:cNvSpPr>
          <p:nvPr/>
        </p:nvSpPr>
        <p:spPr bwMode="auto">
          <a:xfrm>
            <a:off x="257564" y="1124744"/>
            <a:ext cx="21210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FF3300"/>
                </a:solidFill>
                <a:cs typeface="Arial" pitchFamily="34" charset="0"/>
              </a:rPr>
              <a:t>●  </a:t>
            </a:r>
            <a:r>
              <a:rPr lang="zh-TW" altLang="en-US" sz="2000" b="1" dirty="0">
                <a:solidFill>
                  <a:srgbClr val="00FF00"/>
                </a:solidFill>
                <a:ea typeface="華康粗明體" pitchFamily="49" charset="-120"/>
              </a:rPr>
              <a:t>自由</a:t>
            </a:r>
            <a:r>
              <a:rPr lang="zh-TW" altLang="en-US" sz="2000" b="1" dirty="0" smtClean="0">
                <a:solidFill>
                  <a:srgbClr val="00FF00"/>
                </a:solidFill>
                <a:ea typeface="華康粗明體" pitchFamily="49" charset="-120"/>
              </a:rPr>
              <a:t>車隊</a:t>
            </a:r>
            <a:r>
              <a:rPr lang="zh-TW" altLang="en-US" sz="2000" b="1" dirty="0">
                <a:solidFill>
                  <a:srgbClr val="00FF00"/>
                </a:solidFill>
                <a:ea typeface="華康粗明體" pitchFamily="49" charset="-120"/>
              </a:rPr>
              <a:t>聚會</a:t>
            </a:r>
            <a:endParaRPr lang="zh-TW" altLang="en-US" sz="2000" b="1" dirty="0">
              <a:solidFill>
                <a:schemeClr val="accent6">
                  <a:lumMod val="50000"/>
                </a:schemeClr>
              </a:solidFill>
              <a:latin typeface="華康粗明體" pitchFamily="49" charset="-120"/>
              <a:ea typeface="華康粗明體" pitchFamily="49" charset="-120"/>
              <a:cs typeface="Arial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12" y="1772814"/>
            <a:ext cx="3200962" cy="240072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12" y="4293096"/>
            <a:ext cx="3200962" cy="237626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3207" y="2913617"/>
            <a:ext cx="3600400" cy="251983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874" y="3133958"/>
            <a:ext cx="2773455" cy="207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8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764704"/>
            <a:ext cx="8064500" cy="1295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6600" dirty="0">
                <a:solidFill>
                  <a:schemeClr val="tx1"/>
                </a:solidFill>
                <a:latin typeface="Comic Sans MS" pitchFamily="66" charset="0"/>
                <a:ea typeface="標楷體" pitchFamily="65" charset="-120"/>
              </a:rPr>
              <a:t>自由</a:t>
            </a:r>
            <a:r>
              <a:rPr lang="zh-TW" altLang="en-US" sz="6600" dirty="0" smtClean="0">
                <a:solidFill>
                  <a:schemeClr val="tx1"/>
                </a:solidFill>
                <a:latin typeface="Comic Sans MS" pitchFamily="66" charset="0"/>
                <a:ea typeface="標楷體" pitchFamily="65" charset="-120"/>
              </a:rPr>
              <a:t>車隊</a:t>
            </a:r>
            <a:r>
              <a:rPr lang="zh-TW" altLang="en-US" sz="6600" dirty="0">
                <a:solidFill>
                  <a:schemeClr val="tx1"/>
                </a:solidFill>
                <a:latin typeface="Comic Sans MS" pitchFamily="66" charset="0"/>
                <a:ea typeface="標楷體" pitchFamily="65" charset="-120"/>
              </a:rPr>
              <a:t>器材</a:t>
            </a:r>
            <a:r>
              <a:rPr lang="zh-TW" altLang="en-US" sz="6600" dirty="0">
                <a:solidFill>
                  <a:srgbClr val="660066"/>
                </a:solidFill>
                <a:latin typeface="Comic Sans MS" pitchFamily="66" charset="0"/>
                <a:ea typeface="標楷體" pitchFamily="65" charset="-120"/>
              </a:rPr>
              <a:t/>
            </a:r>
            <a:br>
              <a:rPr lang="zh-TW" altLang="en-US" sz="6600" dirty="0">
                <a:solidFill>
                  <a:srgbClr val="660066"/>
                </a:solidFill>
                <a:latin typeface="Comic Sans MS" pitchFamily="66" charset="0"/>
                <a:ea typeface="標楷體" pitchFamily="65" charset="-120"/>
              </a:rPr>
            </a:br>
            <a:endParaRPr lang="zh-TW" altLang="en-US" sz="6600" dirty="0" smtClean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ea typeface="標楷體" pitchFamily="65" charset="-12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988840"/>
            <a:ext cx="8784976" cy="5256584"/>
          </a:xfrm>
          <a:noFill/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公路車</a:t>
            </a:r>
            <a:r>
              <a:rPr lang="en-US" altLang="zh-TW" sz="2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學校公家車可以使用，如家裡經濟許可，也可以自己購買</a:t>
            </a:r>
            <a:r>
              <a:rPr lang="en-US" altLang="zh-TW" sz="2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en-US" altLang="zh-TW" sz="20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安全帽</a:t>
            </a:r>
            <a:r>
              <a:rPr lang="en-US" altLang="zh-TW" sz="2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廠商贊助</a:t>
            </a:r>
            <a:r>
              <a:rPr lang="en-US" altLang="zh-TW" sz="2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en-US" altLang="zh-TW" sz="20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車鏡</a:t>
            </a:r>
            <a:r>
              <a:rPr lang="en-US" altLang="zh-TW" sz="2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廠商贊助</a:t>
            </a:r>
            <a:r>
              <a:rPr lang="en-US" altLang="zh-TW" sz="2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en-US" altLang="zh-TW" sz="20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內</a:t>
            </a:r>
            <a:r>
              <a:rPr lang="en-US" altLang="zh-TW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外胎</a:t>
            </a:r>
            <a:r>
              <a:rPr lang="en-US" altLang="zh-TW" sz="2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廠商贊助</a:t>
            </a:r>
            <a:r>
              <a:rPr lang="en-US" altLang="zh-TW" sz="2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其他消耗品，及訓練服裝自行負擔，如車隊有多餘的產品，教練會贈送</a:t>
            </a:r>
            <a:endParaRPr lang="en-US" altLang="zh-TW" sz="2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zh-TW" sz="2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  選手使用。</a:t>
            </a:r>
            <a:endParaRPr lang="en-US" altLang="zh-TW" sz="2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052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764704"/>
            <a:ext cx="8064500" cy="1295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60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新竹市績優運動獎勵金</a:t>
            </a:r>
            <a: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/>
            </a:r>
            <a:b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</a:br>
            <a:endParaRPr lang="zh-TW" alt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標楷體" pitchFamily="65" charset="-12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87624" y="1916832"/>
            <a:ext cx="8784976" cy="5256584"/>
          </a:xfrm>
          <a:noFill/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</a:rPr>
              <a:t>個人</a:t>
            </a: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</a:rPr>
              <a:t>賽部份 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</a:rPr>
              <a:t>  </a:t>
            </a:r>
            <a:r>
              <a:rPr lang="en-US" altLang="zh-TW" sz="2800" b="1" dirty="0" smtClean="0">
                <a:solidFill>
                  <a:schemeClr val="tx1"/>
                </a:solidFill>
                <a:latin typeface="標楷體" pitchFamily="65" charset="-120"/>
              </a:rPr>
              <a:t>(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</a:rPr>
              <a:t>單位</a:t>
            </a:r>
            <a:r>
              <a:rPr lang="en-US" altLang="zh-TW" sz="2800" b="1" dirty="0">
                <a:solidFill>
                  <a:schemeClr val="tx1"/>
                </a:solidFill>
                <a:latin typeface="標楷體" pitchFamily="65" charset="-120"/>
              </a:rPr>
              <a:t>︰</a:t>
            </a: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</a:rPr>
              <a:t>新臺幣千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</a:rPr>
              <a:t>元</a:t>
            </a:r>
            <a:r>
              <a:rPr lang="en-US" altLang="zh-TW" sz="2800" b="1" dirty="0" smtClean="0">
                <a:solidFill>
                  <a:schemeClr val="tx1"/>
                </a:solidFill>
                <a:latin typeface="標楷體" pitchFamily="65" charset="-120"/>
              </a:rPr>
              <a:t>)</a:t>
            </a:r>
            <a:endParaRPr lang="zh-TW" altLang="en-US" sz="2800" b="1" dirty="0">
              <a:solidFill>
                <a:schemeClr val="tx1"/>
              </a:solidFill>
              <a:latin typeface="標楷體" pitchFamily="65" charset="-120"/>
            </a:endParaRPr>
          </a:p>
          <a:p>
            <a:pPr>
              <a:buNone/>
            </a:pP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</a:rPr>
              <a:t>            一  二  三 </a:t>
            </a: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</a:rPr>
              <a:t>四 五 六 七 八</a:t>
            </a:r>
          </a:p>
          <a:p>
            <a:pPr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</a:rPr>
              <a:t>全國運動會 </a:t>
            </a:r>
            <a:r>
              <a:rPr lang="en-US" altLang="zh-TW" sz="2800" b="1" dirty="0">
                <a:solidFill>
                  <a:srgbClr val="FF0000"/>
                </a:solidFill>
                <a:latin typeface="標楷體" pitchFamily="65" charset="-120"/>
              </a:rPr>
              <a:t>250 180 100 80 50 30 15 10</a:t>
            </a:r>
          </a:p>
          <a:p>
            <a:pPr>
              <a:buNone/>
            </a:pP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</a:rPr>
              <a:t>全民運動會 </a:t>
            </a:r>
            <a:r>
              <a:rPr lang="en-US" altLang="zh-TW" sz="2800" b="1" dirty="0">
                <a:solidFill>
                  <a:schemeClr val="tx1"/>
                </a:solidFill>
                <a:latin typeface="標楷體" pitchFamily="65" charset="-120"/>
              </a:rPr>
              <a:t>120 80 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</a:rPr>
              <a:t> </a:t>
            </a:r>
            <a:r>
              <a:rPr lang="en-US" altLang="zh-TW" sz="2800" b="1" dirty="0" smtClean="0">
                <a:solidFill>
                  <a:schemeClr val="tx1"/>
                </a:solidFill>
                <a:latin typeface="標楷體" pitchFamily="65" charset="-120"/>
              </a:rPr>
              <a:t>50 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</a:rPr>
              <a:t> </a:t>
            </a:r>
            <a:r>
              <a:rPr lang="en-US" altLang="zh-TW" sz="2800" b="1" dirty="0" smtClean="0">
                <a:solidFill>
                  <a:schemeClr val="tx1"/>
                </a:solidFill>
                <a:latin typeface="標楷體" pitchFamily="65" charset="-120"/>
              </a:rPr>
              <a:t>30 </a:t>
            </a:r>
            <a:r>
              <a:rPr lang="en-US" altLang="zh-TW" sz="2800" b="1" dirty="0">
                <a:solidFill>
                  <a:schemeClr val="tx1"/>
                </a:solidFill>
                <a:latin typeface="標楷體" pitchFamily="65" charset="-120"/>
              </a:rPr>
              <a:t>20 10</a:t>
            </a:r>
          </a:p>
          <a:p>
            <a:pPr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</a:rPr>
              <a:t>全國中等學校運動會 </a:t>
            </a:r>
            <a:r>
              <a:rPr lang="en-US" altLang="zh-TW" sz="2800" b="1" dirty="0">
                <a:solidFill>
                  <a:srgbClr val="FF0000"/>
                </a:solidFill>
                <a:latin typeface="標楷體" pitchFamily="65" charset="-120"/>
              </a:rPr>
              <a:t>50 30 20 10</a:t>
            </a:r>
          </a:p>
          <a:p>
            <a:pPr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</a:rPr>
              <a:t>全國各單項錦標賽 </a:t>
            </a:r>
            <a:r>
              <a:rPr lang="en-US" altLang="zh-TW" sz="2800" b="1" dirty="0">
                <a:solidFill>
                  <a:srgbClr val="FF0000"/>
                </a:solidFill>
                <a:latin typeface="標楷體" pitchFamily="65" charset="-120"/>
              </a:rPr>
              <a:t>5 3 2 1</a:t>
            </a:r>
          </a:p>
          <a:p>
            <a:pPr>
              <a:buNone/>
            </a:pP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</a:rPr>
              <a:t>全國原住民運動會 </a:t>
            </a:r>
            <a:r>
              <a:rPr lang="en-US" altLang="zh-TW" sz="2800" b="1" dirty="0">
                <a:solidFill>
                  <a:schemeClr val="tx1"/>
                </a:solidFill>
                <a:latin typeface="標楷體" pitchFamily="65" charset="-120"/>
              </a:rPr>
              <a:t>20 10 8 0</a:t>
            </a:r>
          </a:p>
          <a:p>
            <a:pPr>
              <a:buNone/>
            </a:pP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</a:rPr>
              <a:t>全國身心障礙國民運動會 </a:t>
            </a:r>
            <a:r>
              <a:rPr lang="en-US" altLang="zh-TW" sz="2800" b="1" dirty="0">
                <a:solidFill>
                  <a:schemeClr val="tx1"/>
                </a:solidFill>
                <a:latin typeface="標楷體" pitchFamily="65" charset="-120"/>
              </a:rPr>
              <a:t>50 30 20 8 6 5</a:t>
            </a:r>
          </a:p>
          <a:p>
            <a:pPr>
              <a:buNone/>
            </a:pP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</a:rPr>
              <a:t>新竹市運動會</a:t>
            </a:r>
            <a:r>
              <a:rPr lang="en-US" altLang="zh-TW" sz="2800" b="1" dirty="0">
                <a:solidFill>
                  <a:schemeClr val="tx1"/>
                </a:solidFill>
                <a:latin typeface="標楷體" pitchFamily="65" charset="-120"/>
              </a:rPr>
              <a:t>/</a:t>
            </a: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</a:rPr>
              <a:t>新竹市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</a:rPr>
              <a:t>中小學聯運</a:t>
            </a:r>
            <a:r>
              <a:rPr lang="en-US" altLang="zh-TW" sz="2800" b="1" dirty="0" smtClean="0">
                <a:solidFill>
                  <a:schemeClr val="tx1"/>
                </a:solidFill>
                <a:latin typeface="標楷體" pitchFamily="65" charset="-120"/>
              </a:rPr>
              <a:t>2 </a:t>
            </a:r>
            <a:r>
              <a:rPr lang="en-US" altLang="zh-TW" sz="2800" b="1" dirty="0">
                <a:solidFill>
                  <a:schemeClr val="tx1"/>
                </a:solidFill>
                <a:latin typeface="標楷體" pitchFamily="65" charset="-120"/>
              </a:rPr>
              <a:t>1.5 1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zh-TW" sz="28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766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764704"/>
            <a:ext cx="8064500" cy="1295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60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新竹市績優運動獎勵金</a:t>
            </a:r>
            <a: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/>
            </a:r>
            <a:b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</a:br>
            <a:endParaRPr lang="zh-TW" alt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標楷體" pitchFamily="65" charset="-12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7544" y="1610317"/>
            <a:ext cx="8640960" cy="5256584"/>
          </a:xfrm>
          <a:noFill/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</a:rPr>
              <a:t>團體賽部份</a:t>
            </a:r>
            <a:r>
              <a:rPr lang="en-US" altLang="zh-TW" b="1" dirty="0">
                <a:solidFill>
                  <a:schemeClr val="tx1"/>
                </a:solidFill>
                <a:latin typeface="標楷體" pitchFamily="65" charset="-120"/>
              </a:rPr>
              <a:t>〔</a:t>
            </a: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</a:rPr>
              <a:t>獎勵金以規定出場人數</a:t>
            </a:r>
            <a:r>
              <a:rPr lang="en-US" altLang="zh-TW" b="1" dirty="0">
                <a:solidFill>
                  <a:schemeClr val="tx1"/>
                </a:solidFill>
                <a:latin typeface="標楷體" pitchFamily="65" charset="-120"/>
              </a:rPr>
              <a:t>+1/2 </a:t>
            </a: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</a:rPr>
              <a:t>後備出場人數</a:t>
            </a:r>
            <a:r>
              <a:rPr lang="en-US" altLang="zh-TW" b="1" dirty="0">
                <a:solidFill>
                  <a:schemeClr val="tx1"/>
                </a:solidFill>
                <a:latin typeface="標楷體" pitchFamily="65" charset="-120"/>
              </a:rPr>
              <a:t>〕 </a:t>
            </a:r>
            <a:endParaRPr lang="en-US" altLang="zh-TW" b="1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>
              <a:buNone/>
            </a:pPr>
            <a:r>
              <a:rPr lang="en-US" altLang="zh-TW" sz="2800" b="1" dirty="0">
                <a:solidFill>
                  <a:schemeClr val="tx1"/>
                </a:solidFill>
                <a:latin typeface="標楷體" pitchFamily="65" charset="-120"/>
              </a:rPr>
              <a:t>(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</a:rPr>
              <a:t>單位</a:t>
            </a:r>
            <a:r>
              <a:rPr lang="en-US" altLang="zh-TW" sz="2800" b="1" dirty="0">
                <a:solidFill>
                  <a:schemeClr val="tx1"/>
                </a:solidFill>
                <a:latin typeface="標楷體" pitchFamily="65" charset="-120"/>
              </a:rPr>
              <a:t>︰</a:t>
            </a: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</a:rPr>
              <a:t>新臺幣千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</a:rPr>
              <a:t>元</a:t>
            </a:r>
            <a:r>
              <a:rPr lang="en-US" altLang="zh-TW" sz="2800" b="1" dirty="0" smtClean="0">
                <a:solidFill>
                  <a:schemeClr val="tx1"/>
                </a:solidFill>
                <a:latin typeface="標楷體" pitchFamily="65" charset="-120"/>
              </a:rPr>
              <a:t>)</a:t>
            </a:r>
            <a:endParaRPr lang="zh-TW" altLang="en-US" sz="2800" b="1" dirty="0">
              <a:solidFill>
                <a:schemeClr val="tx1"/>
              </a:solidFill>
              <a:latin typeface="標楷體" pitchFamily="65" charset="-120"/>
            </a:endParaRPr>
          </a:p>
          <a:p>
            <a:pPr>
              <a:buNone/>
            </a:pP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</a:rPr>
              <a:t>            一  二 三 </a:t>
            </a: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</a:rPr>
              <a:t>四 五 六 七 八</a:t>
            </a:r>
          </a:p>
          <a:p>
            <a:pPr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</a:rPr>
              <a:t>全國運動會 </a:t>
            </a:r>
            <a:r>
              <a:rPr lang="en-US" altLang="zh-TW" sz="2800" b="1" dirty="0">
                <a:solidFill>
                  <a:srgbClr val="FF0000"/>
                </a:solidFill>
                <a:latin typeface="標楷體" pitchFamily="65" charset="-120"/>
              </a:rPr>
              <a:t>180 100 80 50 30 15 10 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</a:rPr>
              <a:t>8</a:t>
            </a:r>
            <a:endParaRPr lang="en-US" altLang="zh-TW" sz="2800" b="1" dirty="0">
              <a:solidFill>
                <a:srgbClr val="FF0000"/>
              </a:solidFill>
              <a:latin typeface="標楷體" pitchFamily="65" charset="-120"/>
            </a:endParaRPr>
          </a:p>
          <a:p>
            <a:pPr>
              <a:buNone/>
            </a:pP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</a:rPr>
              <a:t>全民運動會 </a:t>
            </a:r>
            <a:r>
              <a:rPr lang="en-US" altLang="zh-TW" sz="2800" b="1" dirty="0">
                <a:solidFill>
                  <a:schemeClr val="tx1"/>
                </a:solidFill>
                <a:latin typeface="標楷體" pitchFamily="65" charset="-120"/>
              </a:rPr>
              <a:t>60 30 20 10</a:t>
            </a:r>
          </a:p>
          <a:p>
            <a:pPr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</a:rPr>
              <a:t>全國中等學校運動會 </a:t>
            </a:r>
            <a:r>
              <a:rPr lang="en-US" altLang="zh-TW" sz="2800" b="1" dirty="0">
                <a:solidFill>
                  <a:srgbClr val="FF0000"/>
                </a:solidFill>
                <a:latin typeface="標楷體" pitchFamily="65" charset="-120"/>
              </a:rPr>
              <a:t>30 20 10 6</a:t>
            </a:r>
          </a:p>
          <a:p>
            <a:pPr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</a:rPr>
              <a:t>全國各單項錦標賽 </a:t>
            </a:r>
            <a:r>
              <a:rPr lang="en-US" altLang="zh-TW" sz="2800" b="1" dirty="0">
                <a:solidFill>
                  <a:srgbClr val="FF0000"/>
                </a:solidFill>
                <a:latin typeface="標楷體" pitchFamily="65" charset="-120"/>
              </a:rPr>
              <a:t>5 3 2 1</a:t>
            </a:r>
          </a:p>
          <a:p>
            <a:pPr>
              <a:buNone/>
            </a:pP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</a:rPr>
              <a:t>全國原住民運動會 </a:t>
            </a:r>
            <a:r>
              <a:rPr lang="en-US" altLang="zh-TW" sz="2800" b="1" dirty="0">
                <a:solidFill>
                  <a:schemeClr val="tx1"/>
                </a:solidFill>
                <a:latin typeface="標楷體" pitchFamily="65" charset="-120"/>
              </a:rPr>
              <a:t>10 8 5</a:t>
            </a:r>
          </a:p>
          <a:p>
            <a:pPr>
              <a:buNone/>
            </a:pP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</a:rPr>
              <a:t>全國身心障礙國民運動會 </a:t>
            </a:r>
            <a:r>
              <a:rPr lang="en-US" altLang="zh-TW" sz="2800" b="1" dirty="0">
                <a:solidFill>
                  <a:schemeClr val="tx1"/>
                </a:solidFill>
                <a:latin typeface="標楷體" pitchFamily="65" charset="-120"/>
              </a:rPr>
              <a:t>25 15 10</a:t>
            </a:r>
          </a:p>
          <a:p>
            <a:pPr>
              <a:buNone/>
            </a:pP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</a:rPr>
              <a:t>新竹市運動會</a:t>
            </a:r>
            <a:r>
              <a:rPr lang="en-US" altLang="zh-TW" sz="2800" b="1" dirty="0">
                <a:solidFill>
                  <a:schemeClr val="tx1"/>
                </a:solidFill>
                <a:latin typeface="標楷體" pitchFamily="65" charset="-120"/>
              </a:rPr>
              <a:t>/</a:t>
            </a: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</a:rPr>
              <a:t>新竹市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</a:rPr>
              <a:t>中小學聯運</a:t>
            </a:r>
            <a:r>
              <a:rPr lang="en-US" altLang="zh-TW" sz="2800" b="1" dirty="0" smtClean="0">
                <a:solidFill>
                  <a:schemeClr val="tx1"/>
                </a:solidFill>
                <a:latin typeface="標楷體" pitchFamily="65" charset="-120"/>
              </a:rPr>
              <a:t>1 </a:t>
            </a:r>
            <a:r>
              <a:rPr lang="en-US" altLang="zh-TW" sz="2800" b="1" dirty="0">
                <a:solidFill>
                  <a:schemeClr val="tx1"/>
                </a:solidFill>
                <a:latin typeface="標楷體" pitchFamily="65" charset="-120"/>
              </a:rPr>
              <a:t>0.8 0.5</a:t>
            </a:r>
          </a:p>
          <a:p>
            <a:pPr eaLnBrk="1" hangingPunct="1">
              <a:buFont typeface="Wingdings" pitchFamily="2" charset="2"/>
              <a:buNone/>
            </a:pPr>
            <a:endParaRPr lang="en-US" altLang="zh-TW" sz="28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5361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1"/>
          <p:cNvSpPr>
            <a:spLocks noChangeArrowheads="1"/>
          </p:cNvSpPr>
          <p:nvPr/>
        </p:nvSpPr>
        <p:spPr bwMode="auto">
          <a:xfrm>
            <a:off x="287178" y="950247"/>
            <a:ext cx="22701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FF3300"/>
                </a:solidFill>
                <a:cs typeface="Arial" pitchFamily="34" charset="0"/>
              </a:rPr>
              <a:t>●  </a:t>
            </a:r>
            <a:r>
              <a:rPr lang="zh-TW" altLang="en-US" sz="2000" b="1" dirty="0" smtClean="0">
                <a:solidFill>
                  <a:srgbClr val="00FF00"/>
                </a:solidFill>
                <a:ea typeface="華康粗明體" pitchFamily="49" charset="-120"/>
              </a:rPr>
              <a:t>自由車隊</a:t>
            </a:r>
            <a:r>
              <a:rPr lang="en-US" altLang="zh-TW" sz="2000" b="1" dirty="0" smtClean="0">
                <a:solidFill>
                  <a:srgbClr val="00FF00"/>
                </a:solidFill>
                <a:ea typeface="華康粗明體" pitchFamily="49" charset="-120"/>
              </a:rPr>
              <a:t>~</a:t>
            </a:r>
            <a:r>
              <a:rPr lang="zh-TW" altLang="en-US" sz="2000" b="1" dirty="0" smtClean="0">
                <a:solidFill>
                  <a:srgbClr val="00FF00"/>
                </a:solidFill>
                <a:ea typeface="華康粗明體" pitchFamily="49" charset="-120"/>
              </a:rPr>
              <a:t>簡章</a:t>
            </a:r>
            <a:endParaRPr lang="zh-TW" altLang="en-US" sz="2000" b="1" dirty="0">
              <a:solidFill>
                <a:schemeClr val="accent6">
                  <a:lumMod val="50000"/>
                </a:schemeClr>
              </a:solidFill>
              <a:latin typeface="華康粗明體" pitchFamily="49" charset="-120"/>
              <a:ea typeface="華康粗明體" pitchFamily="49" charset="-120"/>
              <a:cs typeface="Arial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5576" y="1643492"/>
            <a:ext cx="799288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zh-TW" sz="2800" b="1" dirty="0"/>
              <a:t>建華國中</a:t>
            </a:r>
            <a:r>
              <a:rPr lang="en-US" altLang="zh-TW" sz="2800" b="1" dirty="0"/>
              <a:t>-</a:t>
            </a:r>
            <a:r>
              <a:rPr lang="zh-TW" altLang="zh-TW" sz="2800" b="1" dirty="0"/>
              <a:t>自由車校隊同意</a:t>
            </a:r>
            <a:r>
              <a:rPr lang="zh-TW" altLang="zh-TW" sz="2800" b="1" dirty="0" smtClean="0"/>
              <a:t>書</a:t>
            </a:r>
            <a:endParaRPr lang="en-US" altLang="zh-TW" sz="2800" b="1" dirty="0" smtClean="0"/>
          </a:p>
          <a:p>
            <a:pPr algn="ctr"/>
            <a:endParaRPr lang="zh-TW" altLang="zh-TW" dirty="0"/>
          </a:p>
          <a:p>
            <a:r>
              <a:rPr lang="zh-TW" altLang="zh-TW" dirty="0"/>
              <a:t>目的：發展學校特色，培養優秀選手，養成品格兼優之人才，強化具有發展</a:t>
            </a:r>
            <a:r>
              <a:rPr lang="zh-TW" altLang="zh-TW" dirty="0" smtClean="0"/>
              <a:t>潛</a:t>
            </a:r>
            <a:r>
              <a:rPr lang="zh-TW" altLang="en-US" dirty="0" smtClean="0"/>
              <a:t>   </a:t>
            </a:r>
            <a:endParaRPr lang="en-US" altLang="zh-TW" dirty="0" smtClean="0"/>
          </a:p>
          <a:p>
            <a:r>
              <a:rPr lang="zh-TW" altLang="en-US" dirty="0" smtClean="0"/>
              <a:t>              </a:t>
            </a:r>
            <a:r>
              <a:rPr lang="zh-TW" altLang="zh-TW" dirty="0" smtClean="0"/>
              <a:t>力</a:t>
            </a:r>
            <a:r>
              <a:rPr lang="zh-TW" altLang="zh-TW" dirty="0"/>
              <a:t>及奪牌實力之優秀選手，採取嚴格具有計劃有效率之訓練，期能</a:t>
            </a:r>
            <a:r>
              <a:rPr lang="zh-TW" altLang="zh-TW" dirty="0" smtClean="0"/>
              <a:t>代表</a:t>
            </a:r>
            <a:endParaRPr lang="en-US" altLang="zh-TW" dirty="0" smtClean="0"/>
          </a:p>
          <a:p>
            <a:r>
              <a:rPr lang="zh-TW" altLang="en-US" dirty="0" smtClean="0"/>
              <a:t>              </a:t>
            </a:r>
            <a:r>
              <a:rPr lang="zh-TW" altLang="zh-TW" dirty="0" smtClean="0"/>
              <a:t>國家</a:t>
            </a:r>
            <a:r>
              <a:rPr lang="zh-TW" altLang="zh-TW" dirty="0"/>
              <a:t>為國爭光拓展國民體育外交進而揚異域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endParaRPr lang="zh-TW" altLang="zh-TW" dirty="0"/>
          </a:p>
          <a:p>
            <a:r>
              <a:rPr lang="zh-TW" altLang="zh-TW" dirty="0" smtClean="0"/>
              <a:t>訓練時間：</a:t>
            </a:r>
            <a:r>
              <a:rPr lang="zh-TW" altLang="zh-TW" dirty="0">
                <a:latin typeface="+mn-ea"/>
              </a:rPr>
              <a:t>星期一</a:t>
            </a:r>
            <a:r>
              <a:rPr lang="en-US" altLang="zh-TW" dirty="0">
                <a:latin typeface="+mn-ea"/>
              </a:rPr>
              <a:t>~</a:t>
            </a:r>
            <a:r>
              <a:rPr lang="zh-TW" altLang="zh-TW" dirty="0">
                <a:latin typeface="+mn-ea"/>
              </a:rPr>
              <a:t>五早上</a:t>
            </a:r>
            <a:r>
              <a:rPr lang="en-US" altLang="zh-TW" dirty="0">
                <a:latin typeface="+mn-ea"/>
              </a:rPr>
              <a:t>7</a:t>
            </a:r>
            <a:r>
              <a:rPr lang="zh-TW" altLang="zh-TW" dirty="0">
                <a:latin typeface="+mn-ea"/>
              </a:rPr>
              <a:t>：</a:t>
            </a:r>
            <a:r>
              <a:rPr lang="en-US" altLang="zh-TW" dirty="0">
                <a:latin typeface="+mn-ea"/>
              </a:rPr>
              <a:t>00~08</a:t>
            </a:r>
            <a:r>
              <a:rPr lang="zh-TW" altLang="zh-TW" dirty="0">
                <a:latin typeface="+mn-ea"/>
              </a:rPr>
              <a:t>：</a:t>
            </a:r>
            <a:r>
              <a:rPr lang="en-US" altLang="zh-TW" dirty="0" smtClean="0">
                <a:latin typeface="+mn-ea"/>
              </a:rPr>
              <a:t>15</a:t>
            </a:r>
            <a:r>
              <a:rPr lang="zh-TW" altLang="zh-TW" dirty="0" smtClean="0">
                <a:latin typeface="+mn-ea"/>
              </a:rPr>
              <a:t>及</a:t>
            </a:r>
            <a:r>
              <a:rPr lang="zh-TW" altLang="zh-TW" dirty="0">
                <a:latin typeface="+mn-ea"/>
              </a:rPr>
              <a:t>下午</a:t>
            </a:r>
            <a:r>
              <a:rPr lang="en-US" altLang="zh-TW" dirty="0" smtClean="0">
                <a:latin typeface="+mn-ea"/>
              </a:rPr>
              <a:t>14</a:t>
            </a:r>
            <a:r>
              <a:rPr lang="zh-TW" altLang="zh-TW" dirty="0" smtClean="0">
                <a:latin typeface="+mn-ea"/>
              </a:rPr>
              <a:t>：</a:t>
            </a:r>
            <a:r>
              <a:rPr lang="en-US" altLang="zh-TW" dirty="0" smtClean="0">
                <a:latin typeface="+mn-ea"/>
              </a:rPr>
              <a:t>15~18</a:t>
            </a:r>
            <a:r>
              <a:rPr lang="zh-TW" altLang="zh-TW" dirty="0" smtClean="0">
                <a:latin typeface="+mn-ea"/>
              </a:rPr>
              <a:t>：</a:t>
            </a:r>
            <a:r>
              <a:rPr lang="en-US" altLang="zh-TW" dirty="0">
                <a:latin typeface="+mn-ea"/>
              </a:rPr>
              <a:t>0</a:t>
            </a:r>
            <a:r>
              <a:rPr lang="en-US" altLang="zh-TW" dirty="0" smtClean="0">
                <a:latin typeface="+mn-ea"/>
              </a:rPr>
              <a:t>0</a:t>
            </a:r>
            <a:endParaRPr lang="zh-TW" altLang="zh-TW" b="1" dirty="0">
              <a:solidFill>
                <a:srgbClr val="33CCFF"/>
              </a:solidFill>
              <a:latin typeface="+mn-ea"/>
            </a:endParaRPr>
          </a:p>
          <a:p>
            <a:r>
              <a:rPr lang="en-US" altLang="zh-TW" dirty="0">
                <a:latin typeface="+mn-ea"/>
              </a:rPr>
              <a:t>          </a:t>
            </a:r>
            <a:r>
              <a:rPr lang="zh-TW" altLang="zh-TW" dirty="0">
                <a:latin typeface="+mn-ea"/>
              </a:rPr>
              <a:t>星期六</a:t>
            </a:r>
            <a:r>
              <a:rPr lang="en-US" altLang="zh-TW" dirty="0">
                <a:latin typeface="+mn-ea"/>
              </a:rPr>
              <a:t>7</a:t>
            </a:r>
            <a:r>
              <a:rPr lang="zh-TW" altLang="zh-TW" dirty="0">
                <a:latin typeface="+mn-ea"/>
              </a:rPr>
              <a:t>：</a:t>
            </a:r>
            <a:r>
              <a:rPr lang="en-US" altLang="zh-TW" dirty="0">
                <a:latin typeface="+mn-ea"/>
              </a:rPr>
              <a:t>30~12</a:t>
            </a:r>
            <a:r>
              <a:rPr lang="zh-TW" altLang="zh-TW" dirty="0">
                <a:latin typeface="+mn-ea"/>
              </a:rPr>
              <a:t>：</a:t>
            </a:r>
            <a:r>
              <a:rPr lang="en-US" altLang="zh-TW" dirty="0">
                <a:latin typeface="+mn-ea"/>
              </a:rPr>
              <a:t>00</a:t>
            </a:r>
            <a:r>
              <a:rPr lang="zh-TW" altLang="en-US" dirty="0">
                <a:solidFill>
                  <a:srgbClr val="FF0000"/>
                </a:solidFill>
                <a:latin typeface="+mn-ea"/>
              </a:rPr>
              <a:t>          </a:t>
            </a:r>
            <a:endParaRPr lang="en-US" altLang="zh-TW" dirty="0">
              <a:solidFill>
                <a:srgbClr val="FF0000"/>
              </a:solidFill>
              <a:latin typeface="+mn-ea"/>
            </a:endParaRPr>
          </a:p>
          <a:p>
            <a:r>
              <a:rPr lang="zh-TW" altLang="en-US" dirty="0">
                <a:solidFill>
                  <a:srgbClr val="FF0000"/>
                </a:solidFill>
                <a:latin typeface="+mn-ea"/>
              </a:rPr>
              <a:t>          </a:t>
            </a:r>
            <a:r>
              <a:rPr lang="en-US" altLang="zh-TW" dirty="0">
                <a:solidFill>
                  <a:srgbClr val="FF0000"/>
                </a:solidFill>
                <a:latin typeface="+mn-ea"/>
              </a:rPr>
              <a:t>(</a:t>
            </a:r>
            <a:r>
              <a:rPr lang="zh-TW" altLang="zh-TW" dirty="0">
                <a:solidFill>
                  <a:srgbClr val="FF0000"/>
                </a:solidFill>
                <a:latin typeface="+mn-ea"/>
              </a:rPr>
              <a:t>訓練時間，會因</a:t>
            </a:r>
            <a:r>
              <a:rPr lang="zh-TW" altLang="en-US" dirty="0">
                <a:solidFill>
                  <a:srgbClr val="FF0000"/>
                </a:solidFill>
                <a:latin typeface="+mn-ea"/>
              </a:rPr>
              <a:t>賽事及事務</a:t>
            </a:r>
            <a:r>
              <a:rPr lang="zh-TW" altLang="zh-TW" dirty="0">
                <a:solidFill>
                  <a:srgbClr val="FF0000"/>
                </a:solidFill>
                <a:latin typeface="+mn-ea"/>
              </a:rPr>
              <a:t>隨時做調整</a:t>
            </a:r>
            <a:r>
              <a:rPr lang="en-US" altLang="zh-TW" dirty="0">
                <a:solidFill>
                  <a:srgbClr val="FF0000"/>
                </a:solidFill>
                <a:latin typeface="+mn-ea"/>
              </a:rPr>
              <a:t>)</a:t>
            </a:r>
          </a:p>
          <a:p>
            <a:endParaRPr lang="en-US" altLang="zh-TW" dirty="0" smtClean="0">
              <a:solidFill>
                <a:srgbClr val="FF0000"/>
              </a:solidFill>
              <a:latin typeface="+mn-ea"/>
            </a:endParaRPr>
          </a:p>
          <a:p>
            <a:r>
              <a:rPr lang="zh-TW" altLang="zh-TW" dirty="0" smtClean="0"/>
              <a:t>升學輔導</a:t>
            </a:r>
            <a:r>
              <a:rPr lang="en-US" altLang="zh-TW" dirty="0" smtClean="0"/>
              <a:t>(</a:t>
            </a:r>
            <a:r>
              <a:rPr lang="zh-TW" altLang="zh-TW" dirty="0" smtClean="0"/>
              <a:t>高中</a:t>
            </a:r>
            <a:r>
              <a:rPr lang="en-US" altLang="zh-TW" dirty="0" smtClean="0"/>
              <a:t>)</a:t>
            </a:r>
            <a:r>
              <a:rPr lang="zh-TW" altLang="zh-TW" dirty="0" smtClean="0"/>
              <a:t>：</a:t>
            </a:r>
            <a:r>
              <a:rPr lang="zh-TW" altLang="en-US" dirty="0" smtClean="0"/>
              <a:t>新竹市</a:t>
            </a:r>
            <a:r>
              <a:rPr lang="zh-TW" altLang="zh-TW" dirty="0" smtClean="0"/>
              <a:t>世界</a:t>
            </a:r>
            <a:r>
              <a:rPr lang="zh-TW" altLang="zh-TW" dirty="0"/>
              <a:t>高中</a:t>
            </a:r>
            <a:r>
              <a:rPr lang="en-US" altLang="zh-TW" dirty="0" smtClean="0">
                <a:solidFill>
                  <a:srgbClr val="FF0000"/>
                </a:solidFill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</a:rPr>
              <a:t>體育績優</a:t>
            </a:r>
            <a:r>
              <a:rPr lang="zh-TW" altLang="zh-TW" dirty="0" smtClean="0">
                <a:solidFill>
                  <a:srgbClr val="FF0000"/>
                </a:solidFill>
              </a:rPr>
              <a:t>學</a:t>
            </a:r>
            <a:r>
              <a:rPr lang="zh-TW" altLang="zh-TW" dirty="0">
                <a:solidFill>
                  <a:srgbClr val="FF0000"/>
                </a:solidFill>
              </a:rPr>
              <a:t>雜費減免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</a:p>
          <a:p>
            <a:r>
              <a:rPr lang="zh-TW" altLang="en-US" dirty="0"/>
              <a:t> </a:t>
            </a:r>
            <a:r>
              <a:rPr lang="zh-TW" altLang="en-US" dirty="0" smtClean="0"/>
              <a:t>                                   新竹市光復高中</a:t>
            </a:r>
            <a:endParaRPr lang="zh-TW" altLang="zh-TW" dirty="0"/>
          </a:p>
          <a:p>
            <a:r>
              <a:rPr lang="en-US" altLang="zh-TW" dirty="0"/>
              <a:t>          </a:t>
            </a:r>
            <a:r>
              <a:rPr lang="zh-TW" altLang="en-US" dirty="0" smtClean="0"/>
              <a:t>         </a:t>
            </a:r>
            <a:r>
              <a:rPr lang="en-US" altLang="zh-TW" dirty="0" smtClean="0"/>
              <a:t>(</a:t>
            </a:r>
            <a:r>
              <a:rPr lang="zh-TW" altLang="zh-TW" dirty="0" smtClean="0"/>
              <a:t>大學</a:t>
            </a:r>
            <a:r>
              <a:rPr lang="en-US" altLang="zh-TW" dirty="0" smtClean="0"/>
              <a:t>)</a:t>
            </a:r>
            <a:r>
              <a:rPr lang="zh-TW" altLang="zh-TW" dirty="0" smtClean="0"/>
              <a:t>：</a:t>
            </a:r>
            <a:r>
              <a:rPr lang="zh-TW" altLang="en-US" dirty="0" smtClean="0"/>
              <a:t>國立</a:t>
            </a:r>
            <a:r>
              <a:rPr lang="zh-TW" altLang="en-US" dirty="0"/>
              <a:t>台北市立大學</a:t>
            </a:r>
            <a:r>
              <a:rPr lang="en-US" altLang="zh-TW" dirty="0"/>
              <a:t>(</a:t>
            </a:r>
            <a:r>
              <a:rPr lang="zh-TW" altLang="en-US" dirty="0"/>
              <a:t>甄省、甄試</a:t>
            </a:r>
            <a:r>
              <a:rPr lang="en-US" altLang="zh-TW" dirty="0"/>
              <a:t>)</a:t>
            </a:r>
          </a:p>
          <a:p>
            <a:r>
              <a:rPr lang="en-US" altLang="zh-TW" dirty="0"/>
              <a:t>       </a:t>
            </a:r>
            <a:r>
              <a:rPr lang="zh-TW" altLang="en-US" dirty="0" smtClean="0"/>
              <a:t>                             國立</a:t>
            </a:r>
            <a:r>
              <a:rPr lang="zh-TW" altLang="en-US" dirty="0"/>
              <a:t>台灣體育大學</a:t>
            </a:r>
            <a:r>
              <a:rPr lang="en-US" altLang="zh-TW" dirty="0"/>
              <a:t>(</a:t>
            </a:r>
            <a:r>
              <a:rPr lang="zh-TW" altLang="en-US" dirty="0"/>
              <a:t>甄省、獨招</a:t>
            </a:r>
            <a:r>
              <a:rPr lang="en-US" altLang="zh-TW" dirty="0"/>
              <a:t>)</a:t>
            </a:r>
          </a:p>
          <a:p>
            <a:r>
              <a:rPr lang="en-US" altLang="zh-TW" dirty="0"/>
              <a:t>                 </a:t>
            </a:r>
            <a:r>
              <a:rPr lang="zh-TW" altLang="en-US" dirty="0" smtClean="0"/>
              <a:t>                   國立</a:t>
            </a:r>
            <a:r>
              <a:rPr lang="zh-TW" altLang="en-US" dirty="0"/>
              <a:t>彰化師大</a:t>
            </a:r>
            <a:r>
              <a:rPr lang="en-US" altLang="zh-TW" dirty="0"/>
              <a:t>(</a:t>
            </a:r>
            <a:r>
              <a:rPr lang="zh-TW" altLang="en-US" dirty="0"/>
              <a:t>甄省</a:t>
            </a:r>
            <a:r>
              <a:rPr lang="en-US" altLang="zh-TW" dirty="0"/>
              <a:t>)</a:t>
            </a:r>
          </a:p>
          <a:p>
            <a:r>
              <a:rPr lang="en-US" altLang="zh-TW" dirty="0"/>
              <a:t>                 </a:t>
            </a:r>
            <a:r>
              <a:rPr lang="zh-TW" altLang="en-US" dirty="0" smtClean="0"/>
              <a:t>                   台</a:t>
            </a:r>
            <a:r>
              <a:rPr lang="zh-TW" altLang="en-US" dirty="0"/>
              <a:t>南嘉藥科大</a:t>
            </a:r>
            <a:r>
              <a:rPr lang="en-US" altLang="zh-TW" dirty="0"/>
              <a:t>(</a:t>
            </a:r>
            <a:r>
              <a:rPr lang="zh-TW" altLang="en-US" dirty="0"/>
              <a:t>體育績優</a:t>
            </a:r>
            <a:r>
              <a:rPr lang="en-US" altLang="zh-TW" dirty="0"/>
              <a:t>)</a:t>
            </a:r>
          </a:p>
          <a:p>
            <a:r>
              <a:rPr lang="en-US" altLang="zh-TW" dirty="0"/>
              <a:t>                 </a:t>
            </a:r>
            <a:r>
              <a:rPr lang="zh-TW" altLang="en-US" dirty="0" smtClean="0"/>
              <a:t>                   元</a:t>
            </a:r>
            <a:r>
              <a:rPr lang="zh-TW" altLang="en-US" dirty="0"/>
              <a:t>培醫事科技大學</a:t>
            </a:r>
            <a:r>
              <a:rPr lang="en-US" altLang="zh-TW" dirty="0"/>
              <a:t>(</a:t>
            </a:r>
            <a:r>
              <a:rPr lang="zh-TW" altLang="en-US" dirty="0"/>
              <a:t>體育績優</a:t>
            </a:r>
            <a:r>
              <a:rPr lang="en-US" altLang="zh-TW" dirty="0"/>
              <a:t>)</a:t>
            </a:r>
          </a:p>
          <a:p>
            <a:r>
              <a:rPr lang="en-US" altLang="zh-TW" dirty="0"/>
              <a:t>                 </a:t>
            </a:r>
            <a:r>
              <a:rPr lang="zh-TW" altLang="en-US" dirty="0" smtClean="0"/>
              <a:t>                   真理</a:t>
            </a:r>
            <a:r>
              <a:rPr lang="zh-TW" altLang="en-US" dirty="0"/>
              <a:t>大學</a:t>
            </a:r>
            <a:r>
              <a:rPr lang="en-US" altLang="zh-TW" dirty="0"/>
              <a:t>(</a:t>
            </a:r>
            <a:r>
              <a:rPr lang="zh-TW" altLang="en-US" dirty="0"/>
              <a:t>體育績優</a:t>
            </a:r>
            <a:r>
              <a:rPr lang="en-US" altLang="zh-TW" dirty="0"/>
              <a:t>)</a:t>
            </a:r>
          </a:p>
          <a:p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val="233510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1"/>
          <p:cNvSpPr>
            <a:spLocks noChangeArrowheads="1"/>
          </p:cNvSpPr>
          <p:nvPr/>
        </p:nvSpPr>
        <p:spPr bwMode="auto">
          <a:xfrm>
            <a:off x="251520" y="1643492"/>
            <a:ext cx="40318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 smtClean="0">
                <a:solidFill>
                  <a:srgbClr val="FF3300"/>
                </a:solidFill>
                <a:cs typeface="Arial" pitchFamily="34" charset="0"/>
              </a:rPr>
              <a:t>●</a:t>
            </a:r>
            <a:r>
              <a:rPr lang="zh-TW" altLang="en-US" sz="2000" b="1" dirty="0">
                <a:solidFill>
                  <a:srgbClr val="FF3300"/>
                </a:solidFill>
                <a:cs typeface="Arial" pitchFamily="34" charset="0"/>
              </a:rPr>
              <a:t>新竹市各國民</a:t>
            </a:r>
            <a:r>
              <a:rPr lang="zh-TW" altLang="en-US" sz="2000" b="1" dirty="0" smtClean="0">
                <a:solidFill>
                  <a:srgbClr val="FF3300"/>
                </a:solidFill>
                <a:cs typeface="Arial" pitchFamily="34" charset="0"/>
              </a:rPr>
              <a:t>中小學學區</a:t>
            </a:r>
            <a:r>
              <a:rPr lang="zh-TW" altLang="en-US" sz="2000" b="1" dirty="0">
                <a:solidFill>
                  <a:srgbClr val="FF3300"/>
                </a:solidFill>
                <a:cs typeface="Arial" pitchFamily="34" charset="0"/>
              </a:rPr>
              <a:t>劃分表</a:t>
            </a:r>
            <a:endParaRPr lang="zh-TW" altLang="en-US" sz="2000" b="1" dirty="0">
              <a:solidFill>
                <a:schemeClr val="accent6">
                  <a:lumMod val="50000"/>
                </a:schemeClr>
              </a:solidFill>
              <a:latin typeface="華康粗明體" pitchFamily="49" charset="-120"/>
              <a:ea typeface="華康粗明體" pitchFamily="49" charset="-120"/>
              <a:cs typeface="Arial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5576" y="1643492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TW" altLang="zh-TW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957076"/>
              </p:ext>
            </p:extLst>
          </p:nvPr>
        </p:nvGraphicFramePr>
        <p:xfrm>
          <a:off x="323528" y="2852936"/>
          <a:ext cx="8496944" cy="3017520"/>
        </p:xfrm>
        <a:graphic>
          <a:graphicData uri="http://schemas.openxmlformats.org/drawingml/2006/table">
            <a:tbl>
              <a:tblPr firstRow="1" firstCol="1" bandRow="1"/>
              <a:tblGrid>
                <a:gridCol w="1152128">
                  <a:extLst>
                    <a:ext uri="{9D8B030D-6E8A-4147-A177-3AD203B41FA5}">
                      <a16:colId xmlns:a16="http://schemas.microsoft.com/office/drawing/2014/main" val="3260151059"/>
                    </a:ext>
                  </a:extLst>
                </a:gridCol>
                <a:gridCol w="3472112">
                  <a:extLst>
                    <a:ext uri="{9D8B030D-6E8A-4147-A177-3AD203B41FA5}">
                      <a16:colId xmlns:a16="http://schemas.microsoft.com/office/drawing/2014/main" val="1335554084"/>
                    </a:ext>
                  </a:extLst>
                </a:gridCol>
                <a:gridCol w="677664">
                  <a:extLst>
                    <a:ext uri="{9D8B030D-6E8A-4147-A177-3AD203B41FA5}">
                      <a16:colId xmlns:a16="http://schemas.microsoft.com/office/drawing/2014/main" val="2048855805"/>
                    </a:ext>
                  </a:extLst>
                </a:gridCol>
                <a:gridCol w="3195040">
                  <a:extLst>
                    <a:ext uri="{9D8B030D-6E8A-4147-A177-3AD203B41FA5}">
                      <a16:colId xmlns:a16="http://schemas.microsoft.com/office/drawing/2014/main" val="4048429307"/>
                    </a:ext>
                  </a:extLst>
                </a:gridCol>
              </a:tblGrid>
              <a:tr h="15051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校名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</a:t>
                      </a: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區</a:t>
                      </a: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轄</a:t>
                      </a: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里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798658"/>
                  </a:ext>
                </a:extLst>
              </a:tr>
              <a:tr h="15051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全</a:t>
                      </a: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部</a:t>
                      </a: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里</a:t>
                      </a: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鄰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部</a:t>
                      </a: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里</a:t>
                      </a: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鄰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3095323"/>
                  </a:ext>
                </a:extLst>
              </a:tr>
              <a:tr h="1354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建華國中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高峰、仙宮、竹蓮、下竹、南大、 頂竹、寺前、榮光、成功、東門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建華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新光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大同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中興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中山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公園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東山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綠水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北門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建華、培英共同學區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鄰為建華、育賢共同學區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建華、三民共同學區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建華、光華、育賢共同學區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建華、三民共同學區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建華、培英共同學區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建華、培英共同學區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建華、培英共同學區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建華、光華共同學區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2293074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71538" y="35623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4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1"/>
          <p:cNvSpPr>
            <a:spLocks noChangeArrowheads="1"/>
          </p:cNvSpPr>
          <p:nvPr/>
        </p:nvSpPr>
        <p:spPr bwMode="auto">
          <a:xfrm>
            <a:off x="251520" y="1124744"/>
            <a:ext cx="21210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FF3300"/>
                </a:solidFill>
                <a:cs typeface="Arial" pitchFamily="34" charset="0"/>
              </a:rPr>
              <a:t>●  </a:t>
            </a:r>
            <a:r>
              <a:rPr lang="zh-TW" altLang="en-US" sz="2000" b="1" dirty="0">
                <a:solidFill>
                  <a:srgbClr val="00FF00"/>
                </a:solidFill>
                <a:ea typeface="華康粗明體" pitchFamily="49" charset="-120"/>
              </a:rPr>
              <a:t>跨學區申請表</a:t>
            </a:r>
            <a:endParaRPr lang="zh-TW" altLang="en-US" sz="2000" b="1" dirty="0">
              <a:solidFill>
                <a:schemeClr val="accent6">
                  <a:lumMod val="50000"/>
                </a:schemeClr>
              </a:solidFill>
              <a:latin typeface="華康粗明體" pitchFamily="49" charset="-120"/>
              <a:ea typeface="華康粗明體" pitchFamily="49" charset="-120"/>
              <a:cs typeface="Arial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5576" y="1643492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TW" altLang="zh-TW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524854"/>
            <a:ext cx="3815355" cy="523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4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3"/>
          <p:cNvSpPr>
            <a:spLocks noChangeArrowheads="1"/>
          </p:cNvSpPr>
          <p:nvPr/>
        </p:nvSpPr>
        <p:spPr bwMode="auto">
          <a:xfrm>
            <a:off x="313303" y="404664"/>
            <a:ext cx="7416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6600" b="1" dirty="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</a:rPr>
              <a:t>     </a:t>
            </a:r>
            <a:r>
              <a:rPr lang="zh-TW" altLang="en-US" sz="6600" b="1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升  學  輔  </a:t>
            </a:r>
            <a:r>
              <a:rPr lang="zh-TW" altLang="en-US" sz="6600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導</a:t>
            </a:r>
          </a:p>
        </p:txBody>
      </p:sp>
      <p:pic>
        <p:nvPicPr>
          <p:cNvPr id="4099" name="Picture 9" descr="001-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213100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0" descr="L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8713788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1" descr="033-2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638" y="4230688"/>
            <a:ext cx="3603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2" name="Text Box 12"/>
          <p:cNvSpPr txBox="1">
            <a:spLocks noChangeArrowheads="1"/>
          </p:cNvSpPr>
          <p:nvPr/>
        </p:nvSpPr>
        <p:spPr bwMode="auto">
          <a:xfrm>
            <a:off x="539750" y="1638015"/>
            <a:ext cx="81359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b="1" dirty="0"/>
              <a:t>元培醫事科技大學</a:t>
            </a:r>
            <a:endParaRPr lang="en-US" altLang="zh-TW" b="1" dirty="0" smtClean="0"/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b="1" dirty="0" smtClean="0"/>
              <a:t>111</a:t>
            </a:r>
            <a:r>
              <a:rPr lang="zh-TW" altLang="en-US" b="1" dirty="0" smtClean="0"/>
              <a:t>學年度日間部運動績優單獨招生</a:t>
            </a:r>
            <a:endParaRPr lang="en-US" altLang="zh-TW" b="1" dirty="0" smtClean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610831"/>
              </p:ext>
            </p:extLst>
          </p:nvPr>
        </p:nvGraphicFramePr>
        <p:xfrm>
          <a:off x="2123728" y="2850034"/>
          <a:ext cx="5166339" cy="3762560"/>
        </p:xfrm>
        <a:graphic>
          <a:graphicData uri="http://schemas.openxmlformats.org/drawingml/2006/table">
            <a:tbl>
              <a:tblPr/>
              <a:tblGrid>
                <a:gridCol w="1722113">
                  <a:extLst>
                    <a:ext uri="{9D8B030D-6E8A-4147-A177-3AD203B41FA5}">
                      <a16:colId xmlns:a16="http://schemas.microsoft.com/office/drawing/2014/main" val="748228369"/>
                    </a:ext>
                  </a:extLst>
                </a:gridCol>
                <a:gridCol w="1722113">
                  <a:extLst>
                    <a:ext uri="{9D8B030D-6E8A-4147-A177-3AD203B41FA5}">
                      <a16:colId xmlns:a16="http://schemas.microsoft.com/office/drawing/2014/main" val="1304903139"/>
                    </a:ext>
                  </a:extLst>
                </a:gridCol>
                <a:gridCol w="1722113">
                  <a:extLst>
                    <a:ext uri="{9D8B030D-6E8A-4147-A177-3AD203B41FA5}">
                      <a16:colId xmlns:a16="http://schemas.microsoft.com/office/drawing/2014/main" val="3770703751"/>
                    </a:ext>
                  </a:extLst>
                </a:gridCol>
              </a:tblGrid>
              <a:tr h="218926">
                <a:tc gridSpan="3">
                  <a:txBody>
                    <a:bodyPr/>
                    <a:lstStyle/>
                    <a:p>
                      <a:pPr algn="ctr" fontAlgn="ctr"/>
                      <a:endParaRPr lang="en-US" altLang="zh-TW" sz="1200" dirty="0" smtClean="0"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 fontAlgn="ctr"/>
                      <a:r>
                        <a:rPr lang="zh-TW" altLang="en-US" sz="1400" dirty="0" smtClean="0"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招生</a:t>
                      </a:r>
                      <a:r>
                        <a:rPr lang="zh-TW" altLang="en-US" sz="1400" dirty="0"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系</a:t>
                      </a:r>
                      <a:r>
                        <a:rPr lang="en-US" altLang="zh-TW" sz="1400" dirty="0"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400" dirty="0"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組</a:t>
                      </a:r>
                      <a:r>
                        <a:rPr lang="en-US" altLang="zh-TW" sz="1200" dirty="0" smtClean="0"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1200" dirty="0">
                          <a:effectLst/>
                        </a:rPr>
                        <a:t/>
                      </a:r>
                      <a:br>
                        <a:rPr lang="zh-TW" altLang="en-US" sz="1200" dirty="0">
                          <a:effectLst/>
                        </a:rPr>
                      </a:br>
                      <a:r>
                        <a:rPr lang="zh-TW" altLang="en-US" sz="1000" dirty="0">
                          <a:effectLst/>
                        </a:rPr>
                        <a:t> </a:t>
                      </a: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1000" dirty="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1000" dirty="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918968"/>
                  </a:ext>
                </a:extLst>
              </a:tr>
              <a:tr h="157594">
                <a:tc>
                  <a:txBody>
                    <a:bodyPr/>
                    <a:lstStyle/>
                    <a:p>
                      <a:r>
                        <a:rPr lang="zh-TW" altLang="en-US" sz="1000">
                          <a:solidFill>
                            <a:srgbClr val="0000CD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醫學影像暨放射技術系</a:t>
                      </a:r>
                      <a:endParaRPr lang="zh-TW" altLang="en-US" sz="100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000" dirty="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14">
                  <a:txBody>
                    <a:bodyPr/>
                    <a:lstStyle/>
                    <a:p>
                      <a:endParaRPr lang="zh-TW" altLang="en-US" sz="1000" dirty="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297252"/>
                  </a:ext>
                </a:extLst>
              </a:tr>
              <a:tr h="157594">
                <a:tc>
                  <a:txBody>
                    <a:bodyPr/>
                    <a:lstStyle/>
                    <a:p>
                      <a:r>
                        <a:rPr lang="zh-TW" altLang="en-US" sz="1000">
                          <a:solidFill>
                            <a:srgbClr val="0000CD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醫務管理系</a:t>
                      </a:r>
                      <a:r>
                        <a:rPr lang="zh-TW" altLang="en-US" sz="100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健康管理組</a:t>
                      </a:r>
                      <a:endParaRPr lang="zh-TW" altLang="en-US" sz="100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000" dirty="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997976"/>
                  </a:ext>
                </a:extLst>
              </a:tr>
              <a:tr h="157594">
                <a:tc>
                  <a:txBody>
                    <a:bodyPr/>
                    <a:lstStyle/>
                    <a:p>
                      <a:r>
                        <a:rPr lang="zh-TW" altLang="en-US" sz="1000">
                          <a:solidFill>
                            <a:srgbClr val="0000CD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醫學檢驗生物技術系</a:t>
                      </a:r>
                      <a:endParaRPr lang="zh-TW" altLang="en-US" sz="100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000" dirty="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406989"/>
                  </a:ext>
                </a:extLst>
              </a:tr>
              <a:tr h="157594">
                <a:tc>
                  <a:txBody>
                    <a:bodyPr/>
                    <a:lstStyle/>
                    <a:p>
                      <a:r>
                        <a:rPr lang="zh-TW" altLang="en-US" sz="1000">
                          <a:solidFill>
                            <a:srgbClr val="0000CD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護理系</a:t>
                      </a:r>
                      <a:endParaRPr lang="zh-TW" altLang="en-US" sz="100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000" dirty="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291551"/>
                  </a:ext>
                </a:extLst>
              </a:tr>
              <a:tr h="157594">
                <a:tc>
                  <a:txBody>
                    <a:bodyPr/>
                    <a:lstStyle/>
                    <a:p>
                      <a:r>
                        <a:rPr lang="zh-TW" altLang="en-US" sz="1000">
                          <a:solidFill>
                            <a:srgbClr val="0000CD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生物醫學工程系</a:t>
                      </a:r>
                      <a:endParaRPr lang="zh-TW" altLang="en-US" sz="100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000" dirty="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8849898"/>
                  </a:ext>
                </a:extLst>
              </a:tr>
              <a:tr h="157594">
                <a:tc>
                  <a:txBody>
                    <a:bodyPr/>
                    <a:lstStyle/>
                    <a:p>
                      <a:r>
                        <a:rPr lang="zh-TW" altLang="en-US" sz="1000">
                          <a:solidFill>
                            <a:srgbClr val="0000CD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視光系</a:t>
                      </a:r>
                      <a:endParaRPr lang="zh-TW" altLang="en-US" sz="100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000" dirty="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431937"/>
                  </a:ext>
                </a:extLst>
              </a:tr>
              <a:tr h="157594">
                <a:tc>
                  <a:txBody>
                    <a:bodyPr/>
                    <a:lstStyle/>
                    <a:p>
                      <a:r>
                        <a:rPr lang="zh-TW" altLang="en-US" sz="1000">
                          <a:solidFill>
                            <a:srgbClr val="0000CD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寵物保健系</a:t>
                      </a:r>
                      <a:endParaRPr lang="zh-TW" altLang="en-US" sz="100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000" dirty="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878790"/>
                  </a:ext>
                </a:extLst>
              </a:tr>
              <a:tr h="157594">
                <a:tc>
                  <a:txBody>
                    <a:bodyPr/>
                    <a:lstStyle/>
                    <a:p>
                      <a:r>
                        <a:rPr lang="zh-TW" altLang="en-US" sz="1000">
                          <a:solidFill>
                            <a:srgbClr val="0000CD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食品科學系</a:t>
                      </a:r>
                      <a:endParaRPr lang="zh-TW" altLang="en-US" sz="100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000" dirty="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0847744"/>
                  </a:ext>
                </a:extLst>
              </a:tr>
              <a:tr h="157594">
                <a:tc>
                  <a:txBody>
                    <a:bodyPr/>
                    <a:lstStyle/>
                    <a:p>
                      <a:r>
                        <a:rPr lang="zh-TW" altLang="en-US" sz="1000">
                          <a:solidFill>
                            <a:srgbClr val="0000CD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餐飲管理系</a:t>
                      </a:r>
                      <a:endParaRPr lang="zh-TW" altLang="en-US" sz="100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000" dirty="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660037"/>
                  </a:ext>
                </a:extLst>
              </a:tr>
              <a:tr h="157594">
                <a:tc>
                  <a:txBody>
                    <a:bodyPr/>
                    <a:lstStyle/>
                    <a:p>
                      <a:r>
                        <a:rPr lang="zh-TW" altLang="en-US" sz="1000">
                          <a:solidFill>
                            <a:srgbClr val="0000CD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生物科技暨製藥技術系</a:t>
                      </a:r>
                      <a:endParaRPr lang="zh-TW" altLang="en-US" sz="100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000" dirty="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298490"/>
                  </a:ext>
                </a:extLst>
              </a:tr>
              <a:tr h="157594">
                <a:tc>
                  <a:txBody>
                    <a:bodyPr/>
                    <a:lstStyle/>
                    <a:p>
                      <a:r>
                        <a:rPr lang="zh-TW" altLang="en-US" sz="1000">
                          <a:solidFill>
                            <a:srgbClr val="0000CD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資訊管理系</a:t>
                      </a:r>
                      <a:endParaRPr lang="zh-TW" altLang="en-US" sz="100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000" dirty="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36760"/>
                  </a:ext>
                </a:extLst>
              </a:tr>
              <a:tr h="157594">
                <a:tc>
                  <a:txBody>
                    <a:bodyPr/>
                    <a:lstStyle/>
                    <a:p>
                      <a:r>
                        <a:rPr lang="zh-TW" altLang="en-US" sz="1000">
                          <a:solidFill>
                            <a:srgbClr val="0000CD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企業管理系</a:t>
                      </a:r>
                      <a:endParaRPr lang="zh-TW" altLang="en-US" sz="100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000" dirty="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120072"/>
                  </a:ext>
                </a:extLst>
              </a:tr>
              <a:tr h="157594">
                <a:tc>
                  <a:txBody>
                    <a:bodyPr/>
                    <a:lstStyle/>
                    <a:p>
                      <a:r>
                        <a:rPr lang="zh-TW" altLang="en-US" sz="1000">
                          <a:solidFill>
                            <a:srgbClr val="0000CD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健康休閒管理系</a:t>
                      </a:r>
                      <a:r>
                        <a:rPr lang="en-US" altLang="zh-TW" sz="1000">
                          <a:solidFill>
                            <a:srgbClr val="0000CD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  <a:r>
                        <a:rPr lang="zh-TW" altLang="en-US" sz="100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運動休閒組</a:t>
                      </a:r>
                      <a:endParaRPr lang="zh-TW" altLang="en-US" sz="100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000" dirty="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833821"/>
                  </a:ext>
                </a:extLst>
              </a:tr>
              <a:tr h="157594">
                <a:tc>
                  <a:txBody>
                    <a:bodyPr/>
                    <a:lstStyle/>
                    <a:p>
                      <a:r>
                        <a:rPr lang="zh-TW" altLang="en-US" sz="1000">
                          <a:solidFill>
                            <a:srgbClr val="0000CD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健康休閒管理系</a:t>
                      </a:r>
                      <a:r>
                        <a:rPr lang="en-US" altLang="zh-TW" sz="1000">
                          <a:solidFill>
                            <a:srgbClr val="0000CD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  <a:r>
                        <a:rPr lang="zh-TW" altLang="en-US" sz="100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健康保健組</a:t>
                      </a:r>
                      <a:endParaRPr lang="zh-TW" altLang="en-US" sz="100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000" dirty="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716726"/>
                  </a:ext>
                </a:extLst>
              </a:tr>
              <a:tr h="895362">
                <a:tc gridSpan="3">
                  <a:txBody>
                    <a:bodyPr/>
                    <a:lstStyle/>
                    <a:p>
                      <a:pPr algn="just"/>
                      <a:r>
                        <a:rPr lang="zh-TW" altLang="en-US" sz="10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●報考資格</a:t>
                      </a:r>
                      <a:r>
                        <a:rPr lang="en-US" altLang="zh-TW" sz="10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0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符合以下之一者</a:t>
                      </a:r>
                      <a:r>
                        <a:rPr lang="en-US" altLang="zh-TW" sz="10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10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endParaRPr lang="zh-TW" altLang="en-US" sz="1000" dirty="0">
                        <a:effectLst/>
                      </a:endParaRPr>
                    </a:p>
                    <a:p>
                      <a:pPr algn="just"/>
                      <a:r>
                        <a:rPr lang="en-US" altLang="zh-TW" sz="1000" dirty="0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</a:t>
                      </a:r>
                      <a:r>
                        <a:rPr lang="en-US" altLang="zh-TW" sz="1000" dirty="0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r>
                        <a:rPr lang="zh-TW" altLang="en-US" sz="1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曾參加全國運動會、全民運動會、全國中</a:t>
                      </a:r>
                      <a:r>
                        <a:rPr lang="zh-TW" altLang="en-US" sz="1000" b="1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等學校運動會、全國原住民運動會、全國身心障礙運動會，並持有證明者。</a:t>
                      </a:r>
                      <a:endParaRPr lang="zh-TW" altLang="en-US" sz="1000" dirty="0">
                        <a:effectLst/>
                      </a:endParaRPr>
                    </a:p>
                    <a:p>
                      <a:pPr algn="just"/>
                      <a:r>
                        <a:rPr lang="en-US" altLang="zh-TW" sz="1000" dirty="0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二</a:t>
                      </a:r>
                      <a:r>
                        <a:rPr lang="en-US" altLang="zh-TW" sz="1000" dirty="0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r>
                        <a:rPr lang="zh-TW" altLang="en-US" sz="1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曾任</a:t>
                      </a:r>
                      <a:r>
                        <a:rPr lang="zh-TW" altLang="en-US" sz="1000" u="sng" dirty="0">
                          <a:solidFill>
                            <a:srgbClr val="B2222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高中職學校運動代表隊一年以上</a:t>
                      </a:r>
                      <a:r>
                        <a:rPr lang="zh-TW" altLang="en-US" sz="1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</a:t>
                      </a:r>
                      <a:r>
                        <a:rPr lang="zh-TW" altLang="en-US" sz="1000" u="sng" dirty="0">
                          <a:solidFill>
                            <a:srgbClr val="B2222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且曾參加縣市級以上運動競賽</a:t>
                      </a:r>
                      <a:r>
                        <a:rPr lang="zh-TW" altLang="en-US" sz="1000" dirty="0">
                          <a:solidFill>
                            <a:srgbClr val="B2222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</a:t>
                      </a:r>
                      <a:r>
                        <a:rPr lang="zh-TW" altLang="en-US" sz="1000" u="sng" dirty="0">
                          <a:solidFill>
                            <a:srgbClr val="B2222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並持有證明、參賽紀錄者</a:t>
                      </a:r>
                      <a:r>
                        <a:rPr lang="zh-TW" altLang="en-US" sz="1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  <a:endParaRPr lang="zh-TW" altLang="en-US" sz="1000" dirty="0">
                        <a:effectLst/>
                      </a:endParaRPr>
                    </a:p>
                    <a:p>
                      <a:pPr algn="just"/>
                      <a:r>
                        <a:rPr lang="en-US" altLang="zh-TW" sz="1000" dirty="0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三</a:t>
                      </a:r>
                      <a:r>
                        <a:rPr lang="en-US" altLang="zh-TW" sz="1000" dirty="0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r>
                        <a:rPr lang="zh-TW" altLang="en-US" sz="1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高級中等學校</a:t>
                      </a:r>
                      <a:r>
                        <a:rPr lang="zh-TW" altLang="en-US" sz="1000" u="sng" dirty="0">
                          <a:solidFill>
                            <a:srgbClr val="B2222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體育班畢業生</a:t>
                      </a:r>
                      <a:r>
                        <a:rPr lang="zh-TW" altLang="en-US" sz="10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，並持有證明者。</a:t>
                      </a:r>
                      <a:endParaRPr lang="zh-TW" altLang="en-US" sz="1000" dirty="0">
                        <a:effectLst/>
                      </a:endParaRPr>
                    </a:p>
                  </a:txBody>
                  <a:tcPr marL="5185" marR="5185" marT="5185" marB="51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0702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154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1"/>
          <p:cNvSpPr>
            <a:spLocks noChangeArrowheads="1"/>
          </p:cNvSpPr>
          <p:nvPr/>
        </p:nvSpPr>
        <p:spPr bwMode="auto">
          <a:xfrm>
            <a:off x="219708" y="1268760"/>
            <a:ext cx="32319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FF3300"/>
                </a:solidFill>
                <a:cs typeface="Arial" pitchFamily="34" charset="0"/>
              </a:rPr>
              <a:t>●  </a:t>
            </a:r>
            <a:r>
              <a:rPr lang="zh-TW" altLang="en-US" sz="2000" b="1" dirty="0" smtClean="0">
                <a:solidFill>
                  <a:srgbClr val="00FF00"/>
                </a:solidFill>
                <a:ea typeface="華康粗明體" pitchFamily="49" charset="-120"/>
              </a:rPr>
              <a:t>自由車代表隊隊</a:t>
            </a:r>
            <a:r>
              <a:rPr lang="en-US" altLang="zh-TW" sz="2000" b="1" dirty="0" smtClean="0">
                <a:solidFill>
                  <a:srgbClr val="00FF00"/>
                </a:solidFill>
                <a:ea typeface="華康粗明體" pitchFamily="49" charset="-120"/>
              </a:rPr>
              <a:t>-</a:t>
            </a:r>
            <a:r>
              <a:rPr lang="zh-TW" altLang="en-US" sz="2000" b="1" dirty="0" smtClean="0">
                <a:solidFill>
                  <a:schemeClr val="accent6">
                    <a:lumMod val="50000"/>
                  </a:schemeClr>
                </a:solidFill>
                <a:ea typeface="華康粗明體" pitchFamily="49" charset="-120"/>
              </a:rPr>
              <a:t>報名表</a:t>
            </a:r>
            <a:endParaRPr lang="zh-TW" altLang="en-US" sz="2000" b="1" dirty="0">
              <a:solidFill>
                <a:schemeClr val="accent6">
                  <a:lumMod val="50000"/>
                </a:schemeClr>
              </a:solidFill>
              <a:latin typeface="華康粗明體" pitchFamily="49" charset="-120"/>
              <a:ea typeface="華康粗明體" pitchFamily="49" charset="-120"/>
              <a:cs typeface="Arial" pitchFamily="34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05092"/>
              </p:ext>
            </p:extLst>
          </p:nvPr>
        </p:nvGraphicFramePr>
        <p:xfrm>
          <a:off x="1475653" y="2868295"/>
          <a:ext cx="6408714" cy="258000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085836">
                  <a:extLst>
                    <a:ext uri="{9D8B030D-6E8A-4147-A177-3AD203B41FA5}">
                      <a16:colId xmlns:a16="http://schemas.microsoft.com/office/drawing/2014/main" val="3556429637"/>
                    </a:ext>
                  </a:extLst>
                </a:gridCol>
                <a:gridCol w="972450">
                  <a:extLst>
                    <a:ext uri="{9D8B030D-6E8A-4147-A177-3AD203B41FA5}">
                      <a16:colId xmlns:a16="http://schemas.microsoft.com/office/drawing/2014/main" val="3530211638"/>
                    </a:ext>
                  </a:extLst>
                </a:gridCol>
                <a:gridCol w="1049333">
                  <a:extLst>
                    <a:ext uri="{9D8B030D-6E8A-4147-A177-3AD203B41FA5}">
                      <a16:colId xmlns:a16="http://schemas.microsoft.com/office/drawing/2014/main" val="2336904278"/>
                    </a:ext>
                  </a:extLst>
                </a:gridCol>
                <a:gridCol w="707571">
                  <a:extLst>
                    <a:ext uri="{9D8B030D-6E8A-4147-A177-3AD203B41FA5}">
                      <a16:colId xmlns:a16="http://schemas.microsoft.com/office/drawing/2014/main" val="2623324209"/>
                    </a:ext>
                  </a:extLst>
                </a:gridCol>
                <a:gridCol w="577301">
                  <a:extLst>
                    <a:ext uri="{9D8B030D-6E8A-4147-A177-3AD203B41FA5}">
                      <a16:colId xmlns:a16="http://schemas.microsoft.com/office/drawing/2014/main" val="562246113"/>
                    </a:ext>
                  </a:extLst>
                </a:gridCol>
                <a:gridCol w="711280">
                  <a:extLst>
                    <a:ext uri="{9D8B030D-6E8A-4147-A177-3AD203B41FA5}">
                      <a16:colId xmlns:a16="http://schemas.microsoft.com/office/drawing/2014/main" val="1406425248"/>
                    </a:ext>
                  </a:extLst>
                </a:gridCol>
                <a:gridCol w="224824">
                  <a:extLst>
                    <a:ext uri="{9D8B030D-6E8A-4147-A177-3AD203B41FA5}">
                      <a16:colId xmlns:a16="http://schemas.microsoft.com/office/drawing/2014/main" val="2542579684"/>
                    </a:ext>
                  </a:extLst>
                </a:gridCol>
                <a:gridCol w="1080119">
                  <a:extLst>
                    <a:ext uri="{9D8B030D-6E8A-4147-A177-3AD203B41FA5}">
                      <a16:colId xmlns:a16="http://schemas.microsoft.com/office/drawing/2014/main" val="2411910351"/>
                    </a:ext>
                  </a:extLst>
                </a:gridCol>
              </a:tblGrid>
              <a:tr h="3810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姓</a:t>
                      </a:r>
                      <a:r>
                        <a:rPr lang="en-US" sz="14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    </a:t>
                      </a:r>
                      <a:r>
                        <a:rPr lang="zh-TW" sz="14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名</a:t>
                      </a:r>
                      <a:endParaRPr lang="zh-TW" sz="14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400" b="1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出生年月日</a:t>
                      </a:r>
                      <a:endParaRPr lang="zh-TW" sz="1400" b="1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4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身分證字號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 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35648"/>
                  </a:ext>
                </a:extLst>
              </a:tr>
              <a:tr h="34480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sz="14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</a:t>
                      </a:r>
                      <a:r>
                        <a:rPr lang="zh-TW" sz="14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878395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就讀學校</a:t>
                      </a:r>
                      <a:endParaRPr lang="zh-TW" sz="14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4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9062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參與個人</a:t>
                      </a:r>
                      <a:endParaRPr lang="zh-TW" sz="14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行動電話</a:t>
                      </a:r>
                      <a:endParaRPr lang="zh-TW" sz="14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4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住家</a:t>
                      </a:r>
                      <a:endParaRPr lang="zh-TW" sz="14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電話</a:t>
                      </a:r>
                      <a:endParaRPr lang="zh-TW" sz="14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4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956207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緊急聯絡人姓名</a:t>
                      </a:r>
                      <a:endParaRPr lang="zh-TW" sz="14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400" b="1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關係</a:t>
                      </a:r>
                      <a:endParaRPr lang="zh-TW" sz="14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4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連絡電話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532969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聯絡住址</a:t>
                      </a:r>
                      <a:endParaRPr lang="zh-TW" altLang="zh-TW" sz="1400" b="1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060942"/>
                  </a:ext>
                </a:extLst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835696" y="2276872"/>
            <a:ext cx="5976664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標楷體" panose="03000509000000000000" pitchFamily="65" charset="-120"/>
              </a:rPr>
              <a:t>112</a:t>
            </a:r>
            <a:r>
              <a:rPr kumimoji="0" lang="zh-TW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標楷體" panose="03000509000000000000" pitchFamily="65" charset="-120"/>
              </a:rPr>
              <a:t>學年度建華國中「自由車運動代表隊」報名表</a:t>
            </a:r>
            <a:endParaRPr kumimoji="0" lang="zh-TW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18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1"/>
          <p:cNvSpPr>
            <a:spLocks noChangeArrowheads="1"/>
          </p:cNvSpPr>
          <p:nvPr/>
        </p:nvSpPr>
        <p:spPr bwMode="auto">
          <a:xfrm>
            <a:off x="287178" y="950247"/>
            <a:ext cx="33201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400" b="1" dirty="0">
                <a:solidFill>
                  <a:srgbClr val="FF3300"/>
                </a:solidFill>
                <a:cs typeface="Arial" pitchFamily="34" charset="0"/>
              </a:rPr>
              <a:t>●  </a:t>
            </a:r>
            <a:r>
              <a:rPr lang="zh-TW" altLang="en-US" sz="4400" b="1" dirty="0">
                <a:solidFill>
                  <a:srgbClr val="00FF00"/>
                </a:solidFill>
                <a:ea typeface="華康粗明體" pitchFamily="49" charset="-120"/>
              </a:rPr>
              <a:t>有獎徵答</a:t>
            </a:r>
            <a:endParaRPr lang="zh-TW" altLang="en-US" sz="4400" b="1" dirty="0">
              <a:solidFill>
                <a:schemeClr val="accent6">
                  <a:lumMod val="50000"/>
                </a:schemeClr>
              </a:solidFill>
              <a:latin typeface="華康粗明體" pitchFamily="49" charset="-120"/>
              <a:ea typeface="華康粗明體" pitchFamily="49" charset="-120"/>
              <a:cs typeface="Arial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899592" y="2204864"/>
            <a:ext cx="71433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/>
              <a:t>1.</a:t>
            </a:r>
            <a:r>
              <a:rPr lang="zh-TW" altLang="en-US" sz="3200" dirty="0" smtClean="0"/>
              <a:t>新竹市哪一所國中有在推廣自由車隊</a:t>
            </a:r>
            <a:r>
              <a:rPr lang="en-US" altLang="zh-TW" sz="3200" dirty="0" smtClean="0"/>
              <a:t>?</a:t>
            </a:r>
          </a:p>
          <a:p>
            <a:r>
              <a:rPr lang="zh-TW" altLang="en-US" sz="3200" dirty="0" smtClean="0"/>
              <a:t>答：新竹市建華國中</a:t>
            </a:r>
            <a:endParaRPr lang="en-US" altLang="zh-TW" sz="3200" dirty="0" smtClean="0"/>
          </a:p>
        </p:txBody>
      </p:sp>
      <p:sp>
        <p:nvSpPr>
          <p:cNvPr id="2" name="文字方塊 1"/>
          <p:cNvSpPr txBox="1"/>
          <p:nvPr/>
        </p:nvSpPr>
        <p:spPr>
          <a:xfrm>
            <a:off x="899592" y="4365104"/>
            <a:ext cx="59570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/>
              <a:t>2.</a:t>
            </a:r>
            <a:r>
              <a:rPr lang="zh-TW" altLang="en-US" sz="3200" dirty="0" smtClean="0"/>
              <a:t>自由車隊的比賽有哪兩種賽事</a:t>
            </a:r>
            <a:r>
              <a:rPr lang="en-US" altLang="zh-TW" sz="3200" dirty="0" smtClean="0"/>
              <a:t>?</a:t>
            </a:r>
          </a:p>
          <a:p>
            <a:r>
              <a:rPr lang="zh-TW" altLang="en-US" sz="3200" dirty="0"/>
              <a:t>答</a:t>
            </a:r>
            <a:r>
              <a:rPr lang="zh-TW" altLang="en-US" sz="3200" dirty="0" smtClean="0"/>
              <a:t>：場地賽</a:t>
            </a:r>
            <a:r>
              <a:rPr lang="zh-TW" altLang="en-US" sz="3200" dirty="0"/>
              <a:t> </a:t>
            </a:r>
            <a:r>
              <a:rPr lang="zh-TW" altLang="en-US" sz="3200" dirty="0" smtClean="0"/>
              <a:t> </a:t>
            </a:r>
            <a:endParaRPr lang="en-US" altLang="zh-TW" sz="3200" dirty="0" smtClean="0"/>
          </a:p>
        </p:txBody>
      </p:sp>
      <p:sp>
        <p:nvSpPr>
          <p:cNvPr id="5" name="文字方塊 4"/>
          <p:cNvSpPr txBox="1"/>
          <p:nvPr/>
        </p:nvSpPr>
        <p:spPr>
          <a:xfrm>
            <a:off x="3170246" y="4857547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/>
              <a:t>公路</a:t>
            </a:r>
            <a:r>
              <a:rPr lang="zh-TW" altLang="en-US" sz="3200" dirty="0" smtClean="0"/>
              <a:t>賽</a:t>
            </a:r>
            <a:endParaRPr lang="en-US" altLang="zh-TW" sz="3200" dirty="0" smtClean="0"/>
          </a:p>
        </p:txBody>
      </p:sp>
    </p:spTree>
    <p:extLst>
      <p:ext uri="{BB962C8B-B14F-4D97-AF65-F5344CB8AC3E}">
        <p14:creationId xmlns:p14="http://schemas.microsoft.com/office/powerpoint/2010/main" val="358091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7504" y="980728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6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華康粗明體" pitchFamily="49" charset="-120"/>
              </a:rPr>
              <a:t>歡迎加入我們</a:t>
            </a: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9750" y="3357563"/>
            <a:ext cx="6400800" cy="175260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4000" dirty="0">
                <a:solidFill>
                  <a:srgbClr val="00FF00"/>
                </a:solidFill>
                <a:latin typeface="華康POP1體W5" pitchFamily="81" charset="-120"/>
                <a:ea typeface="華康POP1體W5" pitchFamily="81" charset="-120"/>
              </a:rPr>
              <a:t>運動</a:t>
            </a:r>
            <a:r>
              <a:rPr lang="zh-TW" altLang="en-US" sz="4000" dirty="0" smtClean="0">
                <a:solidFill>
                  <a:srgbClr val="00FF00"/>
                </a:solidFill>
                <a:latin typeface="華康POP1體W5" pitchFamily="81" charset="-120"/>
                <a:ea typeface="華康POP1體W5" pitchFamily="81" charset="-120"/>
              </a:rPr>
              <a:t>是陪伴指導和</a:t>
            </a:r>
          </a:p>
          <a:p>
            <a:pPr eaLnBrk="1" hangingPunct="1"/>
            <a:r>
              <a:rPr lang="zh-TW" altLang="en-US" sz="4000" dirty="0" smtClean="0">
                <a:solidFill>
                  <a:srgbClr val="00FF00"/>
                </a:solidFill>
                <a:latin typeface="華康POP1體W5" pitchFamily="81" charset="-120"/>
                <a:ea typeface="華康POP1體W5" pitchFamily="81" charset="-120"/>
              </a:rPr>
              <a:t>          </a:t>
            </a:r>
            <a:r>
              <a:rPr lang="zh-TW" altLang="en-US" sz="4000" dirty="0">
                <a:solidFill>
                  <a:srgbClr val="00FF00"/>
                </a:solidFill>
                <a:latin typeface="華康POP1體W5" pitchFamily="81" charset="-120"/>
                <a:ea typeface="華康POP1體W5" pitchFamily="81" charset="-120"/>
              </a:rPr>
              <a:t>突破自我</a:t>
            </a:r>
            <a:r>
              <a:rPr lang="zh-TW" altLang="en-US" sz="4000" dirty="0" smtClean="0">
                <a:solidFill>
                  <a:srgbClr val="00FF00"/>
                </a:solidFill>
                <a:latin typeface="華康POP1體W5" pitchFamily="81" charset="-120"/>
                <a:ea typeface="華康POP1體W5" pitchFamily="81" charset="-120"/>
              </a:rPr>
              <a:t>的歷程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850" y="548680"/>
            <a:ext cx="4139400" cy="275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2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6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60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60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60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8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標題 1">
            <a:extLst>
              <a:ext uri="{FF2B5EF4-FFF2-40B4-BE49-F238E27FC236}">
                <a16:creationId xmlns:a16="http://schemas.microsoft.com/office/drawing/2014/main" id="{BCB15E7B-D624-4822-BDF9-D6839A7C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95" y="476672"/>
            <a:ext cx="8229600" cy="125272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sz="6600" b="1" dirty="0" smtClean="0">
                <a:solidFill>
                  <a:srgbClr val="FF0000"/>
                </a:solidFill>
              </a:rPr>
              <a:t>教</a:t>
            </a:r>
            <a:r>
              <a:rPr lang="zh-TW" altLang="en-US" sz="6600" b="1" dirty="0" smtClean="0">
                <a:solidFill>
                  <a:srgbClr val="FF0000"/>
                </a:solidFill>
              </a:rPr>
              <a:t>  </a:t>
            </a:r>
            <a:r>
              <a:rPr lang="zh-TW" sz="6600" b="1" dirty="0" smtClean="0">
                <a:solidFill>
                  <a:srgbClr val="FF0000"/>
                </a:solidFill>
              </a:rPr>
              <a:t>練</a:t>
            </a:r>
            <a:r>
              <a:rPr lang="zh-TW" altLang="en-US" sz="6600" b="1" dirty="0" smtClean="0">
                <a:solidFill>
                  <a:srgbClr val="FF0000"/>
                </a:solidFill>
              </a:rPr>
              <a:t>  </a:t>
            </a:r>
            <a:r>
              <a:rPr lang="zh-TW" sz="6600" b="1" dirty="0" smtClean="0">
                <a:solidFill>
                  <a:srgbClr val="FF0000"/>
                </a:solidFill>
              </a:rPr>
              <a:t>簡</a:t>
            </a:r>
            <a:r>
              <a:rPr lang="zh-TW" altLang="en-US" sz="6600" b="1" dirty="0" smtClean="0">
                <a:solidFill>
                  <a:srgbClr val="FF0000"/>
                </a:solidFill>
              </a:rPr>
              <a:t>  </a:t>
            </a:r>
            <a:r>
              <a:rPr lang="zh-TW" sz="6600" b="1" dirty="0" smtClean="0">
                <a:solidFill>
                  <a:srgbClr val="FF0000"/>
                </a:solidFill>
              </a:rPr>
              <a:t>介</a:t>
            </a:r>
            <a:endParaRPr lang="zh-TW" sz="6600" b="1" dirty="0">
              <a:solidFill>
                <a:srgbClr val="FF0000"/>
              </a:solidFill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A880E557-F24F-418F-8D21-C897AB5DF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544" y="2636912"/>
            <a:ext cx="811465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90488" indent="-90488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80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8258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240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56673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220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749300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220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931863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220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13890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220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18462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220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23034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220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27606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220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defTabSz="914400" eaLnBrk="1" hangingPunct="1">
              <a:lnSpc>
                <a:spcPct val="120000"/>
              </a:lnSpc>
              <a:buFontTx/>
              <a:buNone/>
            </a:pPr>
            <a:r>
              <a:rPr lang="zh-TW" altLang="en-US" sz="2400" dirty="0" smtClean="0">
                <a:solidFill>
                  <a:schemeClr val="tx1"/>
                </a:solidFill>
              </a:rPr>
              <a:t>教練</a:t>
            </a:r>
            <a:r>
              <a:rPr lang="zh-TW" altLang="en-US" sz="2400" dirty="0">
                <a:solidFill>
                  <a:schemeClr val="tx1"/>
                </a:solidFill>
              </a:rPr>
              <a:t>：藍曉雲</a:t>
            </a:r>
            <a:r>
              <a:rPr lang="zh-TW" altLang="en-US" sz="2400" dirty="0" smtClean="0">
                <a:solidFill>
                  <a:schemeClr val="tx1"/>
                </a:solidFill>
              </a:rPr>
              <a:t>教練</a:t>
            </a:r>
            <a:r>
              <a:rPr lang="en-US" altLang="zh-TW" sz="2400" b="1" dirty="0" smtClean="0">
                <a:solidFill>
                  <a:srgbClr val="FF0000"/>
                </a:solidFill>
              </a:rPr>
              <a:t>(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榮獲</a:t>
            </a:r>
            <a:r>
              <a:rPr lang="en-US" altLang="zh-TW" sz="2400" b="1" dirty="0" smtClean="0">
                <a:solidFill>
                  <a:srgbClr val="FF0000"/>
                </a:solidFill>
              </a:rPr>
              <a:t>111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年新竹市</a:t>
            </a:r>
            <a:r>
              <a:rPr lang="zh-TW" altLang="en-US" sz="2400" b="1" dirty="0">
                <a:solidFill>
                  <a:srgbClr val="FF0000"/>
                </a:solidFill>
              </a:rPr>
              <a:t>績優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教練獎</a:t>
            </a:r>
            <a:r>
              <a:rPr lang="en-US" altLang="zh-TW" sz="2400" b="1" dirty="0" smtClean="0">
                <a:solidFill>
                  <a:srgbClr val="FF0000"/>
                </a:solidFill>
              </a:rPr>
              <a:t>)</a:t>
            </a:r>
            <a:endParaRPr lang="en-US" altLang="zh-TW" sz="2400" b="1" dirty="0">
              <a:solidFill>
                <a:srgbClr val="FF0000"/>
              </a:solidFill>
            </a:endParaRPr>
          </a:p>
          <a:p>
            <a:pPr defTabSz="914400" eaLnBrk="1" hangingPunct="1">
              <a:lnSpc>
                <a:spcPct val="120000"/>
              </a:lnSpc>
              <a:buFontTx/>
              <a:buNone/>
            </a:pPr>
            <a:r>
              <a:rPr lang="zh-TW" altLang="en-US" sz="2400" dirty="0">
                <a:solidFill>
                  <a:schemeClr val="tx1"/>
                </a:solidFill>
              </a:rPr>
              <a:t>現職：新竹市立建華國民中學</a:t>
            </a:r>
            <a:endParaRPr lang="en-US" altLang="zh-TW" sz="2400" dirty="0">
              <a:solidFill>
                <a:schemeClr val="tx1"/>
              </a:solidFill>
            </a:endParaRPr>
          </a:p>
          <a:p>
            <a:pPr defTabSz="914400" eaLnBrk="1" hangingPunct="1">
              <a:lnSpc>
                <a:spcPct val="120000"/>
              </a:lnSpc>
              <a:buFontTx/>
              <a:buNone/>
            </a:pPr>
            <a:r>
              <a:rPr lang="zh-TW" altLang="en-US" sz="2400" dirty="0">
                <a:solidFill>
                  <a:schemeClr val="tx1"/>
                </a:solidFill>
              </a:rPr>
              <a:t>經歷：擔任</a:t>
            </a:r>
            <a:r>
              <a:rPr lang="en-US" altLang="zh-TW" sz="2400" dirty="0" smtClean="0">
                <a:solidFill>
                  <a:schemeClr val="tx1"/>
                </a:solidFill>
              </a:rPr>
              <a:t>2021</a:t>
            </a:r>
            <a:r>
              <a:rPr lang="zh-TW" altLang="en-US" sz="2400" dirty="0" smtClean="0">
                <a:solidFill>
                  <a:schemeClr val="tx1"/>
                </a:solidFill>
              </a:rPr>
              <a:t>年</a:t>
            </a:r>
            <a:r>
              <a:rPr lang="zh-TW" altLang="en-US" sz="2400" dirty="0">
                <a:solidFill>
                  <a:schemeClr val="tx1"/>
                </a:solidFill>
              </a:rPr>
              <a:t>亞洲自由車錦標賽青年教練</a:t>
            </a:r>
            <a:endParaRPr lang="en-US" altLang="zh-TW" sz="2400" dirty="0">
              <a:solidFill>
                <a:schemeClr val="tx1"/>
              </a:solidFill>
            </a:endParaRPr>
          </a:p>
          <a:p>
            <a:pPr defTabSz="914400" eaLnBrk="1" hangingPunct="1">
              <a:lnSpc>
                <a:spcPct val="120000"/>
              </a:lnSpc>
              <a:buFontTx/>
              <a:buNone/>
            </a:pPr>
            <a:r>
              <a:rPr lang="zh-TW" altLang="en-US" sz="2400" dirty="0">
                <a:solidFill>
                  <a:schemeClr val="tx1"/>
                </a:solidFill>
              </a:rPr>
              <a:t>            擔任</a:t>
            </a:r>
            <a:r>
              <a:rPr lang="en-US" altLang="zh-TW" sz="2400" dirty="0" smtClean="0">
                <a:solidFill>
                  <a:schemeClr val="tx1"/>
                </a:solidFill>
              </a:rPr>
              <a:t>2021</a:t>
            </a:r>
            <a:r>
              <a:rPr lang="zh-TW" altLang="en-US" sz="2400" dirty="0" smtClean="0">
                <a:solidFill>
                  <a:schemeClr val="tx1"/>
                </a:solidFill>
              </a:rPr>
              <a:t>年</a:t>
            </a:r>
            <a:r>
              <a:rPr lang="zh-TW" altLang="en-US" sz="2400" dirty="0">
                <a:solidFill>
                  <a:schemeClr val="tx1"/>
                </a:solidFill>
              </a:rPr>
              <a:t>青年環含公路賽教練</a:t>
            </a:r>
            <a:endParaRPr lang="zh-TW" altLang="zh-TW" sz="2400" dirty="0">
              <a:solidFill>
                <a:schemeClr val="tx1"/>
              </a:solidFill>
            </a:endParaRPr>
          </a:p>
          <a:p>
            <a:pPr defTabSz="914400" eaLnBrk="1" hangingPunct="1">
              <a:lnSpc>
                <a:spcPct val="120000"/>
              </a:lnSpc>
              <a:buFont typeface="Calibri" panose="020F0502020204030204" pitchFamily="34" charset="0"/>
              <a:buNone/>
            </a:pPr>
            <a:r>
              <a:rPr lang="zh-TW" altLang="en-US" sz="2400" dirty="0">
                <a:solidFill>
                  <a:schemeClr val="tx1"/>
                </a:solidFill>
              </a:rPr>
              <a:t>證照：國家級教練（</a:t>
            </a:r>
            <a:r>
              <a:rPr lang="en-US" altLang="zh-TW" sz="2400" dirty="0">
                <a:solidFill>
                  <a:schemeClr val="tx1"/>
                </a:solidFill>
              </a:rPr>
              <a:t>101</a:t>
            </a:r>
            <a:r>
              <a:rPr lang="zh-TW" altLang="en-US" sz="2400" dirty="0">
                <a:solidFill>
                  <a:schemeClr val="tx1"/>
                </a:solidFill>
              </a:rPr>
              <a:t>）體教</a:t>
            </a:r>
            <a:r>
              <a:rPr lang="en-US" altLang="zh-TW" sz="2400" dirty="0">
                <a:solidFill>
                  <a:schemeClr val="tx1"/>
                </a:solidFill>
              </a:rPr>
              <a:t>10036</a:t>
            </a:r>
            <a:r>
              <a:rPr lang="zh-TW" altLang="en-US" sz="2400" dirty="0">
                <a:solidFill>
                  <a:schemeClr val="tx1"/>
                </a:solidFill>
              </a:rPr>
              <a:t>號</a:t>
            </a:r>
            <a:endParaRPr lang="en-US" altLang="zh-TW" sz="2400" dirty="0">
              <a:solidFill>
                <a:schemeClr val="tx1"/>
              </a:solidFill>
            </a:endParaRPr>
          </a:p>
          <a:p>
            <a:pPr defTabSz="914400" eaLnBrk="1" hangingPunct="1">
              <a:lnSpc>
                <a:spcPct val="120000"/>
              </a:lnSpc>
              <a:buFont typeface="Calibri" panose="020F0502020204030204" pitchFamily="34" charset="0"/>
              <a:buNone/>
            </a:pPr>
            <a:r>
              <a:rPr lang="zh-TW" altLang="en-US" sz="2400" dirty="0">
                <a:solidFill>
                  <a:schemeClr val="tx1"/>
                </a:solidFill>
              </a:rPr>
              <a:t>            初級專任運動教練證書</a:t>
            </a:r>
            <a:endParaRPr lang="en-US" altLang="zh-TW" sz="2400" dirty="0">
              <a:solidFill>
                <a:schemeClr val="tx1"/>
              </a:solidFill>
            </a:endParaRPr>
          </a:p>
          <a:p>
            <a:pPr defTabSz="914400" eaLnBrk="1" hangingPunct="1">
              <a:lnSpc>
                <a:spcPct val="120000"/>
              </a:lnSpc>
              <a:buFontTx/>
              <a:buNone/>
            </a:pPr>
            <a:endParaRPr lang="en-US" altLang="zh-TW" sz="1600" dirty="0">
              <a:solidFill>
                <a:schemeClr val="tx1"/>
              </a:solidFill>
            </a:endParaRPr>
          </a:p>
          <a:p>
            <a:pPr algn="ctr" defTabSz="914400" eaLnBrk="1" hangingPunct="1">
              <a:lnSpc>
                <a:spcPct val="120000"/>
              </a:lnSpc>
              <a:buFontTx/>
              <a:buNone/>
            </a:pP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7" y="4725144"/>
            <a:ext cx="2880320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1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標題 1">
            <a:extLst>
              <a:ext uri="{FF2B5EF4-FFF2-40B4-BE49-F238E27FC236}">
                <a16:creationId xmlns:a16="http://schemas.microsoft.com/office/drawing/2014/main" id="{BCB15E7B-D624-4822-BDF9-D6839A7C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95" y="476672"/>
            <a:ext cx="8229600" cy="125272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sz="6600" b="1" dirty="0" smtClean="0">
                <a:solidFill>
                  <a:srgbClr val="FF0000"/>
                </a:solidFill>
              </a:rPr>
              <a:t>車</a:t>
            </a:r>
            <a:r>
              <a:rPr lang="zh-TW" altLang="en-US" sz="6600" b="1" dirty="0" smtClean="0">
                <a:solidFill>
                  <a:srgbClr val="FF0000"/>
                </a:solidFill>
              </a:rPr>
              <a:t>  </a:t>
            </a:r>
            <a:r>
              <a:rPr lang="zh-TW" sz="6600" b="1" dirty="0" smtClean="0">
                <a:solidFill>
                  <a:srgbClr val="FF0000"/>
                </a:solidFill>
              </a:rPr>
              <a:t>隊</a:t>
            </a:r>
            <a:r>
              <a:rPr lang="zh-TW" altLang="en-US" sz="6600" b="1" dirty="0" smtClean="0">
                <a:solidFill>
                  <a:srgbClr val="FF0000"/>
                </a:solidFill>
              </a:rPr>
              <a:t>  </a:t>
            </a:r>
            <a:r>
              <a:rPr lang="zh-TW" sz="6600" b="1" dirty="0" smtClean="0">
                <a:solidFill>
                  <a:srgbClr val="FF0000"/>
                </a:solidFill>
              </a:rPr>
              <a:t>簡</a:t>
            </a:r>
            <a:r>
              <a:rPr lang="zh-TW" altLang="en-US" sz="6600" b="1" dirty="0" smtClean="0">
                <a:solidFill>
                  <a:srgbClr val="FF0000"/>
                </a:solidFill>
              </a:rPr>
              <a:t>  </a:t>
            </a:r>
            <a:r>
              <a:rPr lang="zh-TW" sz="6600" b="1" dirty="0" smtClean="0">
                <a:solidFill>
                  <a:srgbClr val="FF0000"/>
                </a:solidFill>
              </a:rPr>
              <a:t>介</a:t>
            </a:r>
            <a:endParaRPr lang="zh-TW" sz="6600" b="1" dirty="0">
              <a:solidFill>
                <a:srgbClr val="FF0000"/>
              </a:solidFill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A880E557-F24F-418F-8D21-C897AB5DF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2636912"/>
            <a:ext cx="8352928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90488" indent="-90488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80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8258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240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56673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220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749300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220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931863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220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13890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220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18462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220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23034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220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27606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220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defTabSz="914400" eaLnBrk="1" hangingPunct="1">
              <a:lnSpc>
                <a:spcPct val="120000"/>
              </a:lnSpc>
              <a:buFontTx/>
              <a:buNone/>
            </a:pPr>
            <a:r>
              <a:rPr lang="zh-TW" altLang="en-US" sz="1600" dirty="0" smtClean="0">
                <a:solidFill>
                  <a:schemeClr val="tx1"/>
                </a:solidFill>
              </a:rPr>
              <a:t>  車隊</a:t>
            </a:r>
            <a:r>
              <a:rPr lang="zh-TW" altLang="en-US" sz="1600" dirty="0">
                <a:solidFill>
                  <a:schemeClr val="tx1"/>
                </a:solidFill>
              </a:rPr>
              <a:t>目前已有</a:t>
            </a:r>
            <a:r>
              <a:rPr lang="en-US" altLang="zh-TW" sz="1600" dirty="0">
                <a:solidFill>
                  <a:schemeClr val="tx1"/>
                </a:solidFill>
              </a:rPr>
              <a:t>4.50</a:t>
            </a:r>
            <a:r>
              <a:rPr lang="zh-TW" altLang="en-US" sz="1600" dirty="0">
                <a:solidFill>
                  <a:schemeClr val="tx1"/>
                </a:solidFill>
              </a:rPr>
              <a:t>年歷史的車隊，車隊目前全隊國、高中、大專、菁英</a:t>
            </a:r>
            <a:r>
              <a:rPr lang="zh-TW" altLang="en-US" sz="1600" dirty="0" smtClean="0">
                <a:solidFill>
                  <a:schemeClr val="tx1"/>
                </a:solidFill>
              </a:rPr>
              <a:t>選手共計</a:t>
            </a:r>
            <a:r>
              <a:rPr lang="en-US" altLang="zh-TW" sz="1600" dirty="0" smtClean="0">
                <a:solidFill>
                  <a:schemeClr val="tx1"/>
                </a:solidFill>
              </a:rPr>
              <a:t>25</a:t>
            </a:r>
            <a:r>
              <a:rPr lang="zh-TW" altLang="en-US" sz="1600" dirty="0" smtClean="0">
                <a:solidFill>
                  <a:schemeClr val="tx1"/>
                </a:solidFill>
              </a:rPr>
              <a:t>位</a:t>
            </a:r>
            <a:r>
              <a:rPr lang="zh-TW" altLang="en-US" sz="1600" dirty="0">
                <a:solidFill>
                  <a:schemeClr val="tx1"/>
                </a:solidFill>
              </a:rPr>
              <a:t>選手</a:t>
            </a:r>
            <a:r>
              <a:rPr lang="zh-TW" altLang="en-US" sz="1600" dirty="0" smtClean="0">
                <a:solidFill>
                  <a:schemeClr val="tx1"/>
                </a:solidFill>
              </a:rPr>
              <a:t>，</a:t>
            </a:r>
            <a:endParaRPr lang="en-US" altLang="zh-TW" sz="1600" dirty="0" smtClean="0">
              <a:solidFill>
                <a:schemeClr val="tx1"/>
              </a:solidFill>
            </a:endParaRPr>
          </a:p>
          <a:p>
            <a:pPr defTabSz="914400" eaLnBrk="1" hangingPunct="1">
              <a:lnSpc>
                <a:spcPct val="120000"/>
              </a:lnSpc>
              <a:buFontTx/>
              <a:buNone/>
            </a:pPr>
            <a:r>
              <a:rPr lang="zh-TW" altLang="en-US" sz="1600" dirty="0" smtClean="0">
                <a:solidFill>
                  <a:schemeClr val="tx1"/>
                </a:solidFill>
              </a:rPr>
              <a:t>本校</a:t>
            </a:r>
            <a:r>
              <a:rPr lang="zh-TW" altLang="en-US" sz="1600" dirty="0">
                <a:solidFill>
                  <a:schemeClr val="tx1"/>
                </a:solidFill>
              </a:rPr>
              <a:t>是基礎訓練的搖籃，高中後在世界高中延續培養，</a:t>
            </a:r>
            <a:r>
              <a:rPr lang="zh-TW" altLang="en-US" sz="1600" dirty="0" smtClean="0">
                <a:solidFill>
                  <a:schemeClr val="tx1"/>
                </a:solidFill>
              </a:rPr>
              <a:t>選手進入各大專院校繼續菁英組的訓練。</a:t>
            </a:r>
            <a:endParaRPr lang="en-US" altLang="zh-TW" sz="1600" dirty="0" smtClean="0">
              <a:solidFill>
                <a:schemeClr val="tx1"/>
              </a:solidFill>
            </a:endParaRPr>
          </a:p>
          <a:p>
            <a:pPr defTabSz="914400" eaLnBrk="1" hangingPunct="1">
              <a:lnSpc>
                <a:spcPct val="120000"/>
              </a:lnSpc>
              <a:buFontTx/>
              <a:buNone/>
            </a:pPr>
            <a:r>
              <a:rPr lang="zh-TW" altLang="en-US" sz="1600" dirty="0" smtClean="0">
                <a:solidFill>
                  <a:schemeClr val="tx1"/>
                </a:solidFill>
              </a:rPr>
              <a:t>車隊近年在國內外成績以青年組選手較為</a:t>
            </a:r>
            <a:r>
              <a:rPr lang="zh-TW" altLang="en-US" sz="1600" dirty="0">
                <a:solidFill>
                  <a:schemeClr val="tx1"/>
                </a:solidFill>
              </a:rPr>
              <a:t>優異，近幾年培養出國家代表隊的選手</a:t>
            </a:r>
            <a:r>
              <a:rPr lang="zh-TW" altLang="en-US" sz="1600" dirty="0" smtClean="0">
                <a:solidFill>
                  <a:schemeClr val="tx1"/>
                </a:solidFill>
              </a:rPr>
              <a:t>。</a:t>
            </a:r>
            <a:endParaRPr lang="en-US" altLang="zh-TW" sz="1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1600" dirty="0" smtClean="0"/>
              <a:t>  車隊</a:t>
            </a:r>
            <a:r>
              <a:rPr lang="zh-TW" altLang="en-US" sz="1600" dirty="0"/>
              <a:t>代表本校出征許多大大小小的自由車</a:t>
            </a:r>
            <a:r>
              <a:rPr lang="zh-TW" altLang="en-US" sz="1600" dirty="0" smtClean="0"/>
              <a:t>賽事</a:t>
            </a:r>
            <a:r>
              <a:rPr lang="zh-TW" altLang="en-US" sz="1600" dirty="0"/>
              <a:t>及活動，是一支為比賽而生的隊伍</a:t>
            </a:r>
            <a:r>
              <a:rPr lang="zh-TW" altLang="en-US" sz="1600" dirty="0" smtClean="0"/>
              <a:t>，透過教練</a:t>
            </a:r>
            <a:endParaRPr lang="en-US" altLang="zh-TW" sz="1600" dirty="0" smtClean="0"/>
          </a:p>
          <a:p>
            <a:pPr marL="0" indent="0">
              <a:buNone/>
            </a:pPr>
            <a:r>
              <a:rPr lang="zh-TW" altLang="en-US" sz="1600" dirty="0" smtClean="0"/>
              <a:t>和</a:t>
            </a:r>
            <a:r>
              <a:rPr lang="zh-TW" altLang="en-US" sz="1600" dirty="0"/>
              <a:t>選手平時的努力，在場上展現出</a:t>
            </a:r>
            <a:r>
              <a:rPr lang="zh-TW" altLang="en-US" sz="1600" dirty="0" smtClean="0"/>
              <a:t>團隊默契</a:t>
            </a:r>
            <a:r>
              <a:rPr lang="zh-TW" altLang="en-US" sz="1600" dirty="0"/>
              <a:t>與價值，於各級賽事中取得</a:t>
            </a:r>
            <a:r>
              <a:rPr lang="zh-TW" altLang="en-US" sz="1600" dirty="0" smtClean="0"/>
              <a:t>佳績</a:t>
            </a:r>
            <a:r>
              <a:rPr lang="zh-TW" altLang="en-US" sz="1600" dirty="0"/>
              <a:t>，</a:t>
            </a:r>
            <a:r>
              <a:rPr lang="zh-TW" altLang="en-US" sz="1600" dirty="0" smtClean="0"/>
              <a:t>讓大家看到選手</a:t>
            </a:r>
            <a:endParaRPr lang="en-US" altLang="zh-TW" sz="1600" dirty="0" smtClean="0"/>
          </a:p>
          <a:p>
            <a:pPr marL="0" indent="0">
              <a:buNone/>
            </a:pPr>
            <a:r>
              <a:rPr lang="zh-TW" altLang="en-US" sz="1600" dirty="0" smtClean="0"/>
              <a:t>在場上拚搏的身影。</a:t>
            </a:r>
          </a:p>
          <a:p>
            <a:pPr defTabSz="914400" eaLnBrk="1" hangingPunct="1">
              <a:lnSpc>
                <a:spcPct val="120000"/>
              </a:lnSpc>
              <a:buFontTx/>
              <a:buNone/>
            </a:pPr>
            <a:endParaRPr lang="en-US" altLang="zh-TW" sz="1600" dirty="0">
              <a:solidFill>
                <a:schemeClr val="tx1"/>
              </a:solidFill>
            </a:endParaRPr>
          </a:p>
          <a:p>
            <a:pPr algn="ctr" defTabSz="914400" eaLnBrk="1" hangingPunct="1">
              <a:lnSpc>
                <a:spcPct val="120000"/>
              </a:lnSpc>
              <a:buFontTx/>
              <a:buNone/>
            </a:pP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797152"/>
            <a:ext cx="1800200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0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661558" y="534988"/>
            <a:ext cx="75596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66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訓  練  時  間</a:t>
            </a:r>
            <a:endParaRPr lang="en-US" altLang="zh-TW" sz="66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147" name="Picture 10" descr="001-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213100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1" descr="L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8713788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2" descr="033-2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638" y="4292600"/>
            <a:ext cx="3603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13"/>
          <p:cNvSpPr txBox="1">
            <a:spLocks noChangeArrowheads="1"/>
          </p:cNvSpPr>
          <p:nvPr/>
        </p:nvSpPr>
        <p:spPr bwMode="auto">
          <a:xfrm>
            <a:off x="827584" y="2262348"/>
            <a:ext cx="7848871" cy="525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altLang="zh-TW" sz="2800" dirty="0">
                <a:solidFill>
                  <a:schemeClr val="accent2"/>
                </a:solidFill>
                <a:cs typeface="Arial" pitchFamily="34" charset="0"/>
              </a:rPr>
              <a:t>●</a:t>
            </a:r>
            <a:r>
              <a:rPr lang="zh-TW" altLang="en-US" sz="2800" dirty="0">
                <a:solidFill>
                  <a:schemeClr val="accent2"/>
                </a:solidFill>
                <a:latin typeface="+mn-ea"/>
                <a:ea typeface="+mn-ea"/>
              </a:rPr>
              <a:t>每週一</a:t>
            </a:r>
            <a:r>
              <a:rPr lang="en-US" altLang="zh-TW" sz="2800" dirty="0">
                <a:solidFill>
                  <a:schemeClr val="accent2"/>
                </a:solidFill>
                <a:latin typeface="+mn-ea"/>
                <a:ea typeface="+mn-ea"/>
              </a:rPr>
              <a:t>~</a:t>
            </a:r>
            <a:r>
              <a:rPr lang="zh-TW" altLang="en-US" sz="2800" dirty="0">
                <a:solidFill>
                  <a:schemeClr val="accent2"/>
                </a:solidFill>
                <a:latin typeface="+mn-ea"/>
                <a:ea typeface="+mn-ea"/>
              </a:rPr>
              <a:t>五</a:t>
            </a:r>
            <a:r>
              <a:rPr lang="zh-TW" altLang="zh-TW" sz="2800" dirty="0">
                <a:solidFill>
                  <a:schemeClr val="accent2"/>
                </a:solidFill>
                <a:latin typeface="+mn-ea"/>
                <a:ea typeface="+mn-ea"/>
              </a:rPr>
              <a:t>早上</a:t>
            </a:r>
            <a:r>
              <a:rPr lang="en-US" altLang="zh-TW" sz="2800" dirty="0">
                <a:solidFill>
                  <a:schemeClr val="accent2"/>
                </a:solidFill>
                <a:latin typeface="+mn-ea"/>
                <a:ea typeface="+mn-ea"/>
              </a:rPr>
              <a:t>7</a:t>
            </a:r>
            <a:r>
              <a:rPr lang="zh-TW" altLang="zh-TW" sz="2800" dirty="0">
                <a:solidFill>
                  <a:schemeClr val="accent2"/>
                </a:solidFill>
                <a:latin typeface="+mn-ea"/>
                <a:ea typeface="+mn-ea"/>
              </a:rPr>
              <a:t>：</a:t>
            </a:r>
            <a:r>
              <a:rPr lang="en-US" altLang="zh-TW" sz="2800" dirty="0" smtClean="0">
                <a:solidFill>
                  <a:schemeClr val="accent2"/>
                </a:solidFill>
                <a:latin typeface="+mn-ea"/>
                <a:ea typeface="+mn-ea"/>
              </a:rPr>
              <a:t>00~8</a:t>
            </a:r>
            <a:r>
              <a:rPr lang="zh-TW" altLang="zh-TW" sz="2800" dirty="0">
                <a:solidFill>
                  <a:schemeClr val="accent2"/>
                </a:solidFill>
                <a:latin typeface="+mn-ea"/>
                <a:ea typeface="+mn-ea"/>
              </a:rPr>
              <a:t>：</a:t>
            </a:r>
            <a:r>
              <a:rPr lang="en-US" altLang="zh-TW" sz="2800" dirty="0" smtClean="0">
                <a:solidFill>
                  <a:schemeClr val="accent2"/>
                </a:solidFill>
                <a:latin typeface="+mn-ea"/>
                <a:ea typeface="+mn-ea"/>
              </a:rPr>
              <a:t>15</a:t>
            </a:r>
            <a:r>
              <a:rPr lang="zh-TW" altLang="zh-TW" sz="2800" dirty="0" smtClean="0">
                <a:solidFill>
                  <a:schemeClr val="accent2"/>
                </a:solidFill>
                <a:latin typeface="+mn-ea"/>
                <a:ea typeface="+mn-ea"/>
              </a:rPr>
              <a:t>及</a:t>
            </a:r>
            <a:r>
              <a:rPr lang="en-US" altLang="zh-TW" sz="2800" dirty="0" smtClean="0">
                <a:solidFill>
                  <a:schemeClr val="accent2"/>
                </a:solidFill>
                <a:latin typeface="+mn-ea"/>
                <a:ea typeface="+mn-ea"/>
              </a:rPr>
              <a:t>15</a:t>
            </a:r>
            <a:r>
              <a:rPr lang="zh-TW" altLang="zh-TW" sz="2800" dirty="0" smtClean="0">
                <a:solidFill>
                  <a:schemeClr val="accent2"/>
                </a:solidFill>
                <a:latin typeface="+mn-ea"/>
                <a:ea typeface="+mn-ea"/>
              </a:rPr>
              <a:t>：</a:t>
            </a:r>
            <a:r>
              <a:rPr lang="en-US" altLang="zh-TW" sz="2800" dirty="0" smtClean="0">
                <a:solidFill>
                  <a:schemeClr val="accent2"/>
                </a:solidFill>
                <a:latin typeface="+mn-ea"/>
                <a:ea typeface="+mn-ea"/>
              </a:rPr>
              <a:t>00~18</a:t>
            </a:r>
            <a:r>
              <a:rPr lang="zh-TW" altLang="zh-TW" sz="2800" dirty="0" smtClean="0">
                <a:solidFill>
                  <a:schemeClr val="accent2"/>
                </a:solidFill>
                <a:latin typeface="+mn-ea"/>
                <a:ea typeface="+mn-ea"/>
              </a:rPr>
              <a:t>：</a:t>
            </a:r>
            <a:r>
              <a:rPr lang="en-US" altLang="zh-TW" sz="2800" dirty="0" smtClean="0">
                <a:solidFill>
                  <a:schemeClr val="accent2"/>
                </a:solidFill>
                <a:latin typeface="+mn-ea"/>
                <a:ea typeface="+mn-ea"/>
              </a:rPr>
              <a:t>00</a:t>
            </a:r>
          </a:p>
          <a:p>
            <a:pPr>
              <a:spcAft>
                <a:spcPts val="0"/>
              </a:spcAft>
              <a:buNone/>
            </a:pPr>
            <a:r>
              <a:rPr lang="zh-TW" altLang="en-US" sz="2000" dirty="0" smtClean="0">
                <a:solidFill>
                  <a:srgbClr val="FF0000"/>
                </a:solidFill>
                <a:latin typeface="+mn-ea"/>
                <a:ea typeface="+mn-ea"/>
              </a:rPr>
              <a:t>      </a:t>
            </a:r>
            <a:endParaRPr lang="en-US" altLang="zh-TW" sz="2000" dirty="0" smtClean="0">
              <a:solidFill>
                <a:srgbClr val="FF0000"/>
              </a:solidFill>
              <a:latin typeface="+mn-ea"/>
              <a:ea typeface="+mn-ea"/>
            </a:endParaRPr>
          </a:p>
          <a:p>
            <a:pPr eaLnBrk="1" hangingPunct="1"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altLang="zh-TW" sz="2800" dirty="0" smtClean="0">
                <a:solidFill>
                  <a:schemeClr val="accent2"/>
                </a:solidFill>
                <a:latin typeface="+mn-ea"/>
                <a:ea typeface="+mn-ea"/>
                <a:cs typeface="Arial" pitchFamily="34" charset="0"/>
              </a:rPr>
              <a:t>●</a:t>
            </a:r>
            <a:r>
              <a:rPr lang="zh-TW" altLang="en-US" sz="2800" dirty="0">
                <a:solidFill>
                  <a:schemeClr val="accent2"/>
                </a:solidFill>
                <a:latin typeface="+mn-ea"/>
                <a:ea typeface="+mn-ea"/>
              </a:rPr>
              <a:t>星期六</a:t>
            </a:r>
            <a:r>
              <a:rPr lang="zh-TW" altLang="en-US" sz="2800" dirty="0" smtClean="0">
                <a:solidFill>
                  <a:schemeClr val="accent2"/>
                </a:solidFill>
                <a:latin typeface="+mn-ea"/>
                <a:ea typeface="+mn-ea"/>
              </a:rPr>
              <a:t>早上</a:t>
            </a:r>
            <a:r>
              <a:rPr lang="en-US" altLang="zh-TW" sz="2800" dirty="0">
                <a:solidFill>
                  <a:schemeClr val="accent2"/>
                </a:solidFill>
                <a:latin typeface="+mn-ea"/>
                <a:ea typeface="+mn-ea"/>
              </a:rPr>
              <a:t>7</a:t>
            </a:r>
            <a:r>
              <a:rPr lang="zh-TW" altLang="en-US" sz="2800" dirty="0" smtClean="0">
                <a:solidFill>
                  <a:schemeClr val="accent2"/>
                </a:solidFill>
                <a:latin typeface="+mn-ea"/>
                <a:ea typeface="+mn-ea"/>
              </a:rPr>
              <a:t>：</a:t>
            </a:r>
            <a:r>
              <a:rPr lang="en-US" altLang="zh-TW" sz="2800" dirty="0" smtClean="0">
                <a:solidFill>
                  <a:schemeClr val="accent2"/>
                </a:solidFill>
                <a:latin typeface="+mn-ea"/>
                <a:ea typeface="+mn-ea"/>
              </a:rPr>
              <a:t>30~12</a:t>
            </a:r>
            <a:r>
              <a:rPr lang="zh-TW" altLang="en-US" sz="2800" dirty="0" smtClean="0">
                <a:solidFill>
                  <a:schemeClr val="accent2"/>
                </a:solidFill>
                <a:latin typeface="+mn-ea"/>
                <a:ea typeface="+mn-ea"/>
              </a:rPr>
              <a:t>：</a:t>
            </a:r>
            <a:r>
              <a:rPr lang="en-US" altLang="zh-TW" sz="2800" dirty="0" smtClean="0">
                <a:solidFill>
                  <a:schemeClr val="accent2"/>
                </a:solidFill>
                <a:latin typeface="+mn-ea"/>
                <a:ea typeface="+mn-ea"/>
              </a:rPr>
              <a:t>00</a:t>
            </a:r>
            <a:r>
              <a:rPr lang="zh-TW" altLang="en-US" sz="2800" dirty="0" smtClean="0">
                <a:solidFill>
                  <a:schemeClr val="accent2"/>
                </a:solidFill>
                <a:latin typeface="+mn-ea"/>
                <a:ea typeface="+mn-ea"/>
              </a:rPr>
              <a:t> </a:t>
            </a:r>
            <a:endParaRPr lang="en-US" altLang="zh-TW" sz="2800" dirty="0" smtClean="0">
              <a:solidFill>
                <a:schemeClr val="accent2"/>
              </a:solidFill>
              <a:latin typeface="+mn-ea"/>
              <a:ea typeface="+mn-ea"/>
            </a:endParaRPr>
          </a:p>
          <a:p>
            <a:pPr eaLnBrk="1" hangingPunct="1"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zh-TW" altLang="en-US" sz="2800" dirty="0" smtClean="0">
                <a:solidFill>
                  <a:schemeClr val="accent2"/>
                </a:solidFill>
                <a:latin typeface="+mn-ea"/>
                <a:ea typeface="+mn-ea"/>
              </a:rPr>
              <a:t> </a:t>
            </a:r>
            <a:endParaRPr lang="en-US" altLang="zh-TW" sz="2800" dirty="0" smtClean="0">
              <a:solidFill>
                <a:schemeClr val="accent2"/>
              </a:solidFill>
              <a:latin typeface="+mn-ea"/>
              <a:ea typeface="+mn-ea"/>
            </a:endParaRPr>
          </a:p>
          <a:p>
            <a:pPr eaLnBrk="1" hangingPunct="1">
              <a:buClr>
                <a:schemeClr val="hlink"/>
              </a:buClr>
              <a:buSzPct val="60000"/>
              <a:buFontTx/>
              <a:buNone/>
            </a:pPr>
            <a:r>
              <a:rPr lang="zh-TW" altLang="en-US" sz="2800" dirty="0" smtClean="0">
                <a:solidFill>
                  <a:schemeClr val="accent2"/>
                </a:solidFill>
                <a:latin typeface="+mn-ea"/>
                <a:ea typeface="+mn-ea"/>
              </a:rPr>
              <a:t>●</a:t>
            </a:r>
            <a:r>
              <a:rPr lang="zh-TW" altLang="en-US" sz="2800" dirty="0">
                <a:solidFill>
                  <a:schemeClr val="accent2"/>
                </a:solidFill>
                <a:latin typeface="+mn-ea"/>
                <a:ea typeface="+mn-ea"/>
              </a:rPr>
              <a:t>寒暑假</a:t>
            </a:r>
            <a:r>
              <a:rPr lang="zh-TW" altLang="en-US" sz="2800" dirty="0" smtClean="0">
                <a:solidFill>
                  <a:schemeClr val="accent2"/>
                </a:solidFill>
                <a:latin typeface="+mn-ea"/>
                <a:ea typeface="+mn-ea"/>
              </a:rPr>
              <a:t>早上</a:t>
            </a:r>
            <a:r>
              <a:rPr lang="en-US" altLang="zh-TW" sz="2800" dirty="0">
                <a:solidFill>
                  <a:schemeClr val="accent2"/>
                </a:solidFill>
                <a:latin typeface="+mn-ea"/>
                <a:ea typeface="+mn-ea"/>
              </a:rPr>
              <a:t>7</a:t>
            </a:r>
            <a:r>
              <a:rPr lang="zh-TW" altLang="en-US" sz="2800" dirty="0" smtClean="0">
                <a:solidFill>
                  <a:schemeClr val="accent2"/>
                </a:solidFill>
                <a:latin typeface="+mn-ea"/>
                <a:ea typeface="+mn-ea"/>
              </a:rPr>
              <a:t>：</a:t>
            </a:r>
            <a:r>
              <a:rPr lang="en-US" altLang="zh-TW" sz="2800" dirty="0" smtClean="0">
                <a:solidFill>
                  <a:schemeClr val="accent2"/>
                </a:solidFill>
                <a:latin typeface="+mn-ea"/>
                <a:ea typeface="+mn-ea"/>
              </a:rPr>
              <a:t>30~12</a:t>
            </a:r>
            <a:r>
              <a:rPr lang="zh-TW" altLang="en-US" sz="2800" dirty="0">
                <a:solidFill>
                  <a:schemeClr val="accent2"/>
                </a:solidFill>
                <a:latin typeface="+mn-ea"/>
                <a:ea typeface="+mn-ea"/>
              </a:rPr>
              <a:t>：</a:t>
            </a:r>
            <a:r>
              <a:rPr lang="en-US" altLang="zh-TW" sz="2800" dirty="0" smtClean="0">
                <a:solidFill>
                  <a:schemeClr val="accent2"/>
                </a:solidFill>
                <a:latin typeface="+mn-ea"/>
                <a:ea typeface="+mn-ea"/>
              </a:rPr>
              <a:t>00</a:t>
            </a:r>
            <a:r>
              <a:rPr lang="zh-TW" altLang="en-US" sz="2800" dirty="0" smtClean="0">
                <a:solidFill>
                  <a:schemeClr val="accent2"/>
                </a:solidFill>
                <a:latin typeface="+mn-ea"/>
                <a:ea typeface="+mn-ea"/>
              </a:rPr>
              <a:t>或</a:t>
            </a:r>
            <a:r>
              <a:rPr lang="en-US" altLang="zh-TW" sz="2800" dirty="0" smtClean="0">
                <a:solidFill>
                  <a:schemeClr val="accent2"/>
                </a:solidFill>
                <a:latin typeface="+mn-ea"/>
                <a:ea typeface="+mn-ea"/>
              </a:rPr>
              <a:t>13</a:t>
            </a:r>
            <a:r>
              <a:rPr lang="zh-TW" altLang="en-US" sz="2800" dirty="0" smtClean="0">
                <a:solidFill>
                  <a:schemeClr val="accent2"/>
                </a:solidFill>
                <a:latin typeface="+mn-ea"/>
                <a:ea typeface="+mn-ea"/>
              </a:rPr>
              <a:t>：</a:t>
            </a:r>
            <a:r>
              <a:rPr lang="en-US" altLang="zh-TW" sz="2800" dirty="0" smtClean="0">
                <a:solidFill>
                  <a:schemeClr val="accent2"/>
                </a:solidFill>
                <a:latin typeface="+mn-ea"/>
                <a:ea typeface="+mn-ea"/>
              </a:rPr>
              <a:t>45~18</a:t>
            </a:r>
            <a:r>
              <a:rPr lang="zh-TW" altLang="en-US" sz="2800" dirty="0" smtClean="0">
                <a:solidFill>
                  <a:schemeClr val="accent2"/>
                </a:solidFill>
                <a:latin typeface="+mn-ea"/>
                <a:ea typeface="+mn-ea"/>
              </a:rPr>
              <a:t>：</a:t>
            </a:r>
            <a:r>
              <a:rPr lang="en-US" altLang="zh-TW" sz="2800" dirty="0" smtClean="0">
                <a:solidFill>
                  <a:schemeClr val="accent2"/>
                </a:solidFill>
                <a:latin typeface="+mn-ea"/>
                <a:ea typeface="+mn-ea"/>
              </a:rPr>
              <a:t>00</a:t>
            </a:r>
          </a:p>
          <a:p>
            <a:pPr eaLnBrk="1" hangingPunct="1">
              <a:buClr>
                <a:schemeClr val="hlink"/>
              </a:buClr>
              <a:buSzPct val="60000"/>
              <a:buFontTx/>
              <a:buNone/>
            </a:pPr>
            <a:endParaRPr lang="en-US" altLang="zh-TW" sz="2800" dirty="0" smtClean="0">
              <a:solidFill>
                <a:schemeClr val="accent2"/>
              </a:solidFill>
              <a:latin typeface="+mn-ea"/>
              <a:ea typeface="+mn-ea"/>
            </a:endParaRPr>
          </a:p>
          <a:p>
            <a:pPr eaLnBrk="1" hangingPunct="1">
              <a:buClr>
                <a:schemeClr val="hlink"/>
              </a:buClr>
              <a:buSzPct val="60000"/>
              <a:buFontTx/>
              <a:buNone/>
            </a:pPr>
            <a:endParaRPr lang="en-US" altLang="zh-TW" sz="2000" dirty="0" smtClean="0">
              <a:latin typeface="+mn-ea"/>
              <a:ea typeface="+mn-ea"/>
            </a:endParaRPr>
          </a:p>
          <a:p>
            <a:pPr eaLnBrk="1" hangingPunct="1">
              <a:buClr>
                <a:schemeClr val="hlink"/>
              </a:buClr>
              <a:buSzPct val="60000"/>
              <a:buNone/>
            </a:pPr>
            <a:r>
              <a:rPr lang="en-US" altLang="zh-TW" sz="2400" kern="100" dirty="0" smtClean="0">
                <a:solidFill>
                  <a:srgbClr val="FF0000"/>
                </a:solidFill>
                <a:latin typeface="+mn-ea"/>
                <a:ea typeface="+mn-ea"/>
              </a:rPr>
              <a:t>※</a:t>
            </a:r>
            <a:r>
              <a:rPr lang="zh-TW" altLang="zh-TW" sz="2400" kern="100" dirty="0" smtClean="0">
                <a:solidFill>
                  <a:srgbClr val="FF0000"/>
                </a:solidFill>
                <a:latin typeface="+mn-ea"/>
                <a:ea typeface="+mn-ea"/>
              </a:rPr>
              <a:t>訓練</a:t>
            </a:r>
            <a:r>
              <a:rPr lang="zh-TW" altLang="zh-TW" sz="2400" kern="100" dirty="0">
                <a:solidFill>
                  <a:srgbClr val="FF0000"/>
                </a:solidFill>
                <a:latin typeface="+mn-ea"/>
                <a:ea typeface="+mn-ea"/>
              </a:rPr>
              <a:t>時間，會</a:t>
            </a:r>
            <a:r>
              <a:rPr lang="zh-TW" altLang="zh-TW" sz="2400" kern="100" dirty="0" smtClean="0">
                <a:solidFill>
                  <a:srgbClr val="FF0000"/>
                </a:solidFill>
                <a:latin typeface="+mn-ea"/>
                <a:ea typeface="+mn-ea"/>
              </a:rPr>
              <a:t>因賽事隨時</a:t>
            </a:r>
            <a:r>
              <a:rPr lang="zh-TW" altLang="zh-TW" sz="2400" kern="100" dirty="0">
                <a:solidFill>
                  <a:srgbClr val="FF0000"/>
                </a:solidFill>
                <a:latin typeface="+mn-ea"/>
                <a:ea typeface="+mn-ea"/>
              </a:rPr>
              <a:t>做</a:t>
            </a:r>
            <a:r>
              <a:rPr lang="zh-TW" altLang="zh-TW" sz="2400" kern="100" dirty="0" smtClean="0">
                <a:solidFill>
                  <a:srgbClr val="FF0000"/>
                </a:solidFill>
                <a:latin typeface="+mn-ea"/>
                <a:ea typeface="+mn-ea"/>
              </a:rPr>
              <a:t>調整</a:t>
            </a:r>
            <a:r>
              <a:rPr lang="zh-TW" altLang="en-US" sz="2400" kern="100" dirty="0" smtClean="0">
                <a:solidFill>
                  <a:srgbClr val="FF0000"/>
                </a:solidFill>
                <a:latin typeface="+mn-ea"/>
                <a:ea typeface="+mn-ea"/>
              </a:rPr>
              <a:t>。</a:t>
            </a:r>
            <a:endParaRPr lang="zh-TW" altLang="zh-TW" sz="2000" kern="100" dirty="0">
              <a:latin typeface="+mn-ea"/>
              <a:ea typeface="+mn-ea"/>
            </a:endParaRPr>
          </a:p>
          <a:p>
            <a:pPr eaLnBrk="1" hangingPunct="1">
              <a:buClr>
                <a:schemeClr val="hlink"/>
              </a:buClr>
              <a:buSzPct val="60000"/>
              <a:buFontTx/>
              <a:buNone/>
            </a:pPr>
            <a:endParaRPr lang="en-US" altLang="zh-TW" sz="2400" dirty="0">
              <a:latin typeface="Times New Roman" pitchFamily="18" charset="0"/>
            </a:endParaRPr>
          </a:p>
          <a:p>
            <a:pPr eaLnBrk="1" hangingPunct="1">
              <a:buClr>
                <a:schemeClr val="hlink"/>
              </a:buClr>
              <a:buSzPct val="60000"/>
              <a:buFontTx/>
              <a:buNone/>
            </a:pPr>
            <a:endParaRPr lang="zh-TW" altLang="zh-TW" sz="2800" dirty="0">
              <a:solidFill>
                <a:schemeClr val="accent2"/>
              </a:solidFill>
              <a:latin typeface="Times New Roman" pitchFamily="18" charset="0"/>
            </a:endParaRPr>
          </a:p>
          <a:p>
            <a:pPr eaLnBrk="1" hangingPunct="1">
              <a:buClr>
                <a:schemeClr val="hlink"/>
              </a:buClr>
              <a:buSzPct val="60000"/>
              <a:buFont typeface="Wingdings" pitchFamily="2" charset="2"/>
              <a:buNone/>
            </a:pPr>
            <a:endParaRPr lang="en-US" altLang="zh-TW" sz="28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88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1388" y="836712"/>
            <a:ext cx="8064500" cy="1295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600" dirty="0" smtClean="0">
                <a:solidFill>
                  <a:schemeClr val="tx1"/>
                </a:solidFill>
                <a:latin typeface="Comic Sans MS" pitchFamily="66" charset="0"/>
                <a:ea typeface="標楷體" pitchFamily="65" charset="-120"/>
              </a:rPr>
              <a:t>自由車隊</a:t>
            </a:r>
            <a:r>
              <a:rPr lang="en-US" altLang="zh-TW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~</a:t>
            </a:r>
            <a:r>
              <a:rPr lang="zh-TW" altLang="en-US" sz="6600" dirty="0" smtClean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風雲榜</a:t>
            </a:r>
            <a: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/>
            </a:r>
            <a:b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</a:br>
            <a:endParaRPr lang="zh-TW" alt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標楷體" pitchFamily="65" charset="-12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56792"/>
            <a:ext cx="9396413" cy="3168650"/>
          </a:xfrm>
          <a:noFill/>
        </p:spPr>
        <p:txBody>
          <a:bodyPr/>
          <a:lstStyle/>
          <a:p>
            <a:pPr algn="ctr">
              <a:buNone/>
            </a:pPr>
            <a:r>
              <a:rPr lang="zh-TW" altLang="en-US" sz="9600" dirty="0"/>
              <a:t>恭賀</a:t>
            </a:r>
            <a:endParaRPr lang="en-US" altLang="zh-TW" sz="9600" dirty="0"/>
          </a:p>
          <a:p>
            <a:pPr algn="ctr" eaLnBrk="1" hangingPunct="1">
              <a:buFont typeface="Wingdings" pitchFamily="2" charset="2"/>
              <a:buNone/>
            </a:pPr>
            <a:endParaRPr lang="zh-TW" altLang="en-US" sz="40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612478" y="3284984"/>
            <a:ext cx="792232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buNone/>
            </a:pPr>
            <a:r>
              <a:rPr lang="zh-TW" altLang="en-US" sz="5400" dirty="0" smtClean="0">
                <a:latin typeface="+mn-ea"/>
                <a:ea typeface="+mn-ea"/>
              </a:rPr>
              <a:t>世界高中</a:t>
            </a:r>
            <a:r>
              <a:rPr lang="zh-TW" altLang="en-US" sz="5400" dirty="0">
                <a:latin typeface="+mn-ea"/>
                <a:ea typeface="+mn-ea"/>
              </a:rPr>
              <a:t>曾奕維</a:t>
            </a:r>
            <a:r>
              <a:rPr lang="zh-TW" altLang="en-US" sz="5400" dirty="0" smtClean="0">
                <a:latin typeface="+mn-ea"/>
                <a:ea typeface="+mn-ea"/>
              </a:rPr>
              <a:t>，當</a:t>
            </a:r>
            <a:r>
              <a:rPr lang="en-US" altLang="zh-TW" sz="5400" dirty="0" smtClean="0">
                <a:latin typeface="+mn-ea"/>
                <a:ea typeface="+mn-ea"/>
              </a:rPr>
              <a:t>2023</a:t>
            </a:r>
            <a:r>
              <a:rPr lang="zh-TW" altLang="en-US" sz="5400" dirty="0" smtClean="0">
                <a:latin typeface="+mn-ea"/>
                <a:ea typeface="+mn-ea"/>
              </a:rPr>
              <a:t>年亞洲自由車公路錦標賽國家代表隊</a:t>
            </a:r>
            <a:r>
              <a:rPr lang="zh-TW" altLang="en-US" sz="3000" dirty="0" smtClean="0">
                <a:latin typeface="+mn-ea"/>
                <a:ea typeface="+mn-ea"/>
              </a:rPr>
              <a:t>。</a:t>
            </a:r>
            <a:endParaRPr lang="zh-TW" altLang="zh-TW" sz="3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4709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1388" y="836712"/>
            <a:ext cx="8064500" cy="1295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600" dirty="0" smtClean="0">
                <a:solidFill>
                  <a:schemeClr val="tx1"/>
                </a:solidFill>
                <a:latin typeface="Comic Sans MS" pitchFamily="66" charset="0"/>
                <a:ea typeface="標楷體" pitchFamily="65" charset="-120"/>
              </a:rPr>
              <a:t>自由車隊</a:t>
            </a:r>
            <a:r>
              <a:rPr lang="en-US" altLang="zh-TW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~</a:t>
            </a:r>
            <a:r>
              <a:rPr lang="zh-TW" altLang="en-US" sz="6600" dirty="0" smtClean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風雲榜</a:t>
            </a:r>
            <a: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/>
            </a:r>
            <a:br>
              <a:rPr lang="zh-TW" altLang="en-US" sz="6600" dirty="0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</a:br>
            <a:endParaRPr lang="zh-TW" alt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標楷體" pitchFamily="65" charset="-12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56792"/>
            <a:ext cx="9396413" cy="3168650"/>
          </a:xfrm>
          <a:noFill/>
        </p:spPr>
        <p:txBody>
          <a:bodyPr/>
          <a:lstStyle/>
          <a:p>
            <a:pPr algn="ctr">
              <a:buNone/>
            </a:pPr>
            <a:r>
              <a:rPr lang="zh-TW" altLang="en-US" sz="9600" dirty="0"/>
              <a:t>恭賀</a:t>
            </a:r>
            <a:endParaRPr lang="en-US" altLang="zh-TW" sz="9600" dirty="0"/>
          </a:p>
          <a:p>
            <a:pPr algn="ctr" eaLnBrk="1" hangingPunct="1">
              <a:buFont typeface="Wingdings" pitchFamily="2" charset="2"/>
              <a:buNone/>
            </a:pPr>
            <a:endParaRPr lang="zh-TW" altLang="en-US" sz="40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662535" y="3573016"/>
            <a:ext cx="792232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buNone/>
            </a:pPr>
            <a:r>
              <a:rPr lang="zh-TW" altLang="en-US" sz="5400" dirty="0" smtClean="0">
                <a:latin typeface="+mn-ea"/>
                <a:ea typeface="+mn-ea"/>
              </a:rPr>
              <a:t>世界高中張祐誠，當</a:t>
            </a:r>
            <a:r>
              <a:rPr lang="en-US" altLang="zh-TW" sz="5400" dirty="0" smtClean="0">
                <a:latin typeface="+mn-ea"/>
                <a:ea typeface="+mn-ea"/>
              </a:rPr>
              <a:t>2022</a:t>
            </a:r>
            <a:r>
              <a:rPr lang="zh-TW" altLang="en-US" sz="5400" dirty="0" smtClean="0">
                <a:latin typeface="+mn-ea"/>
                <a:ea typeface="+mn-ea"/>
              </a:rPr>
              <a:t>年亞洲自由車公路錦標賽國家代表隊</a:t>
            </a:r>
            <a:r>
              <a:rPr lang="en-US" altLang="zh-TW" sz="5400" dirty="0" smtClean="0">
                <a:solidFill>
                  <a:srgbClr val="FF0000"/>
                </a:solidFill>
                <a:latin typeface="+mn-ea"/>
                <a:ea typeface="+mn-ea"/>
              </a:rPr>
              <a:t>(</a:t>
            </a:r>
            <a:r>
              <a:rPr lang="zh-TW" altLang="en-US" sz="5400" dirty="0" smtClean="0">
                <a:solidFill>
                  <a:srgbClr val="FF0000"/>
                </a:solidFill>
                <a:latin typeface="+mn-ea"/>
                <a:ea typeface="+mn-ea"/>
              </a:rPr>
              <a:t>校友</a:t>
            </a:r>
            <a:r>
              <a:rPr lang="en-US" altLang="zh-TW" sz="5400" dirty="0" smtClean="0">
                <a:solidFill>
                  <a:srgbClr val="FF0000"/>
                </a:solidFill>
                <a:latin typeface="+mn-ea"/>
                <a:ea typeface="+mn-ea"/>
              </a:rPr>
              <a:t>)</a:t>
            </a:r>
            <a:r>
              <a:rPr lang="zh-TW" altLang="en-US" sz="3000" dirty="0" smtClean="0">
                <a:latin typeface="+mn-ea"/>
                <a:ea typeface="+mn-ea"/>
              </a:rPr>
              <a:t>。</a:t>
            </a:r>
            <a:endParaRPr lang="zh-TW" altLang="zh-TW" sz="3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386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自然力">
  <a:themeElements>
    <a:clrScheme name="自然力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自然力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自然力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2841</TotalTime>
  <Words>2477</Words>
  <Application>Microsoft Office PowerPoint</Application>
  <PresentationFormat>如螢幕大小 (4:3)</PresentationFormat>
  <Paragraphs>348</Paragraphs>
  <Slides>42</Slides>
  <Notes>26</Notes>
  <HiddenSlides>0</HiddenSlides>
  <MMClips>1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42</vt:i4>
      </vt:variant>
    </vt:vector>
  </HeadingPairs>
  <TitlesOfParts>
    <vt:vector size="58" baseType="lpstr">
      <vt:lpstr>華康POP1體W5</vt:lpstr>
      <vt:lpstr>華康粗明體</vt:lpstr>
      <vt:lpstr>微軟正黑體</vt:lpstr>
      <vt:lpstr>新細明體</vt:lpstr>
      <vt:lpstr>標楷體</vt:lpstr>
      <vt:lpstr>Arial</vt:lpstr>
      <vt:lpstr>Calibri</vt:lpstr>
      <vt:lpstr>Candara</vt:lpstr>
      <vt:lpstr>Comic Sans MS</vt:lpstr>
      <vt:lpstr>Palatino Linotype</vt:lpstr>
      <vt:lpstr>Symbol</vt:lpstr>
      <vt:lpstr>times new roman</vt:lpstr>
      <vt:lpstr>times new roman</vt:lpstr>
      <vt:lpstr>Wingdings</vt:lpstr>
      <vt:lpstr>自然力</vt:lpstr>
      <vt:lpstr>波形</vt:lpstr>
      <vt:lpstr>PowerPoint 簡報</vt:lpstr>
      <vt:lpstr>PowerPoint 簡報</vt:lpstr>
      <vt:lpstr>PowerPoint 簡報</vt:lpstr>
      <vt:lpstr>PowerPoint 簡報</vt:lpstr>
      <vt:lpstr>教  練  簡  介</vt:lpstr>
      <vt:lpstr>車  隊  簡  介</vt:lpstr>
      <vt:lpstr>PowerPoint 簡報</vt:lpstr>
      <vt:lpstr>自由車隊~風雲榜 </vt:lpstr>
      <vt:lpstr>自由車隊~風雲榜 </vt:lpstr>
      <vt:lpstr>自由車隊~風雲榜 </vt:lpstr>
      <vt:lpstr>自由車隊~風雲榜 </vt:lpstr>
      <vt:lpstr>自由車隊~風雲榜 </vt:lpstr>
      <vt:lpstr>自由車隊~風雲榜 </vt:lpstr>
      <vt:lpstr>自由車隊~風雲榜 </vt:lpstr>
      <vt:lpstr>自由車隊~風雲榜 </vt:lpstr>
      <vt:lpstr>自由車隊~風雲榜 </vt:lpstr>
      <vt:lpstr>自由車隊~風雲榜 </vt:lpstr>
      <vt:lpstr>自由車隊~風雲榜 </vt:lpstr>
      <vt:lpstr>自由車隊~風雲榜 </vt:lpstr>
      <vt:lpstr>自由車隊~風雲榜 </vt:lpstr>
      <vt:lpstr>自由車隊~風雲榜 </vt:lpstr>
      <vt:lpstr>自由車隊~風雲榜 </vt:lpstr>
      <vt:lpstr>自由車隊~風雲榜 </vt:lpstr>
      <vt:lpstr>自由車隊~風雲榜 </vt:lpstr>
      <vt:lpstr>比賽花絮 </vt:lpstr>
      <vt:lpstr>比賽花絮 </vt:lpstr>
      <vt:lpstr>比賽花絮 </vt:lpstr>
      <vt:lpstr>比賽花絮 </vt:lpstr>
      <vt:lpstr>比賽花絮 </vt:lpstr>
      <vt:lpstr>PowerPoint 簡報</vt:lpstr>
      <vt:lpstr>PowerPoint 簡報</vt:lpstr>
      <vt:lpstr>PowerPoint 簡報</vt:lpstr>
      <vt:lpstr>PowerPoint 簡報</vt:lpstr>
      <vt:lpstr>自由車隊器材 </vt:lpstr>
      <vt:lpstr>新竹市績優運動獎勵金 </vt:lpstr>
      <vt:lpstr>新竹市績優運動獎勵金 </vt:lpstr>
      <vt:lpstr>PowerPoint 簡報</vt:lpstr>
      <vt:lpstr>PowerPoint 簡報</vt:lpstr>
      <vt:lpstr>PowerPoint 簡報</vt:lpstr>
      <vt:lpstr>PowerPoint 簡報</vt:lpstr>
      <vt:lpstr>PowerPoint 簡報</vt:lpstr>
      <vt:lpstr>歡迎加入我們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701鄭俊全老師</dc:title>
  <dc:creator>LEE</dc:creator>
  <cp:lastModifiedBy>user</cp:lastModifiedBy>
  <cp:revision>296</cp:revision>
  <dcterms:created xsi:type="dcterms:W3CDTF">2013-08-12T07:47:22Z</dcterms:created>
  <dcterms:modified xsi:type="dcterms:W3CDTF">2022-11-23T03:48:11Z</dcterms:modified>
</cp:coreProperties>
</file>