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65" r:id="rId4"/>
    <p:sldId id="257" r:id="rId5"/>
    <p:sldId id="259" r:id="rId6"/>
    <p:sldId id="260" r:id="rId7"/>
    <p:sldId id="258" r:id="rId8"/>
    <p:sldId id="261" r:id="rId9"/>
    <p:sldId id="266" r:id="rId10"/>
    <p:sldId id="267" r:id="rId11"/>
    <p:sldId id="263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DM Sans" panose="02020500000000000000" charset="0"/>
      <p:regular r:id="rId18"/>
    </p:embeddedFont>
    <p:embeddedFont>
      <p:font typeface="DM Sans Bold" panose="02020500000000000000" charset="0"/>
      <p:regular r:id="rId19"/>
    </p:embeddedFont>
    <p:embeddedFont>
      <p:font typeface="華康新特圓體" panose="020F0909000000000000" pitchFamily="49" charset="-120"/>
      <p:regular r:id="rId20"/>
    </p:embeddedFont>
    <p:embeddedFont>
      <p:font typeface="標楷體" panose="03000509000000000000" pitchFamily="65" charset="-12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18B57-A22C-45B5-9CB4-1616EADA4ECE}" type="datetimeFigureOut">
              <a:rPr lang="zh-TW" altLang="en-US" smtClean="0"/>
              <a:t>2022/11/2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F95BB-61A3-45AF-B409-CD12A41228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5505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F95BB-61A3-45AF-B409-CD12A41228C6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2491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F95BB-61A3-45AF-B409-CD12A41228C6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4558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F95BB-61A3-45AF-B409-CD12A41228C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1299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F95BB-61A3-45AF-B409-CD12A41228C6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3538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hyperlink" Target="https://campus.hc.edu.tw/sis/news/8165.zi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ampus.hc.edu.tw/sis/news/8150.zip" TargetMode="Externa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2.sv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sv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2.sv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2.svg"/><Relationship Id="rId7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11" Type="http://schemas.openxmlformats.org/officeDocument/2006/relationships/image" Target="../media/image24.jpeg"/><Relationship Id="rId5" Type="http://schemas.openxmlformats.org/officeDocument/2006/relationships/image" Target="../media/image6.svg"/><Relationship Id="rId10" Type="http://schemas.openxmlformats.org/officeDocument/2006/relationships/image" Target="../media/image23.jpeg"/><Relationship Id="rId4" Type="http://schemas.openxmlformats.org/officeDocument/2006/relationships/image" Target="../media/image5.pn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&#36575;&#39636;&#25512;&#34214;&#26680;&#31456;--&#26481;&#22290;&#22283;&#23567;.pdf" TargetMode="External"/><Relationship Id="rId3" Type="http://schemas.openxmlformats.org/officeDocument/2006/relationships/image" Target="../media/image1.png"/><Relationship Id="rId7" Type="http://schemas.openxmlformats.org/officeDocument/2006/relationships/hyperlink" Target="111&#24180;&#26481;&#22290;&#22283;&#23567;&#36984;&#36092;&#36575;&#39636;&#25505;&#36092;&#26696;&#35696;&#31243;1102-final.doc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openxmlformats.org/officeDocument/2006/relationships/hyperlink" Target="&#38468;&#20214;(&#19968;)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87966" y="3364696"/>
            <a:ext cx="9437233" cy="3739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399"/>
              </a:lnSpc>
            </a:pPr>
            <a:r>
              <a:rPr lang="en-US" altLang="zh-TW" sz="14399" spc="-143" dirty="0">
                <a:solidFill>
                  <a:srgbClr val="FF0000"/>
                </a:solidFill>
                <a:latin typeface="華康新特圓體" panose="020F0909000000000000" pitchFamily="49" charset="-120"/>
                <a:ea typeface="華康新特圓體" panose="020F0909000000000000" pitchFamily="49" charset="-120"/>
              </a:rPr>
              <a:t>11</a:t>
            </a:r>
            <a:r>
              <a:rPr lang="zh-TW" altLang="en-US" sz="14399" spc="-143" dirty="0">
                <a:solidFill>
                  <a:srgbClr val="FF0000"/>
                </a:solidFill>
                <a:latin typeface="華康新特圓體" panose="020F0909000000000000" pitchFamily="49" charset="-120"/>
                <a:ea typeface="華康新特圓體" panose="020F0909000000000000" pitchFamily="49" charset="-120"/>
              </a:rPr>
              <a:t>月</a:t>
            </a:r>
            <a:endParaRPr lang="en-US" altLang="zh-TW" sz="14399" spc="-143" dirty="0">
              <a:solidFill>
                <a:srgbClr val="FF0000"/>
              </a:solidFill>
              <a:latin typeface="華康新特圓體" panose="020F0909000000000000" pitchFamily="49" charset="-120"/>
              <a:ea typeface="華康新特圓體" panose="020F0909000000000000" pitchFamily="49" charset="-120"/>
            </a:endParaRPr>
          </a:p>
          <a:p>
            <a:pPr>
              <a:lnSpc>
                <a:spcPts val="14399"/>
              </a:lnSpc>
            </a:pPr>
            <a:r>
              <a:rPr lang="zh-TW" altLang="en-US" sz="14399" spc="-143" dirty="0">
                <a:solidFill>
                  <a:schemeClr val="accent3">
                    <a:lumMod val="50000"/>
                  </a:schemeClr>
                </a:solidFill>
                <a:latin typeface="華康新特圓體" panose="020F0909000000000000" pitchFamily="49" charset="-120"/>
                <a:ea typeface="華康新特圓體" panose="020F0909000000000000" pitchFamily="49" charset="-120"/>
              </a:rPr>
              <a:t>資訊組報告</a:t>
            </a:r>
            <a:endParaRPr lang="en-US" sz="14399" spc="-143" dirty="0">
              <a:solidFill>
                <a:schemeClr val="accent3">
                  <a:lumMod val="50000"/>
                </a:schemeClr>
              </a:solidFill>
              <a:latin typeface="華康新特圓體" panose="020F0909000000000000" pitchFamily="49" charset="-120"/>
              <a:ea typeface="華康新特圓體" panose="020F0909000000000000" pitchFamily="49" charset="-12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7666199" y="7032266"/>
            <a:ext cx="5449276" cy="314076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164649" y="7922063"/>
            <a:ext cx="4013454" cy="1007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19"/>
              </a:lnSpc>
              <a:spcBef>
                <a:spcPct val="0"/>
              </a:spcBef>
            </a:pPr>
            <a:r>
              <a:rPr lang="zh-TW" altLang="en-US" sz="3600" spc="-28" dirty="0">
                <a:solidFill>
                  <a:srgbClr val="FFFFFF"/>
                </a:solidFill>
                <a:latin typeface="DM Sans"/>
              </a:rPr>
              <a:t>資訊組 江惠珍 </a:t>
            </a:r>
            <a:r>
              <a:rPr lang="en-US" altLang="zh-TW" sz="3600" spc="-28" dirty="0">
                <a:solidFill>
                  <a:srgbClr val="FFFFFF"/>
                </a:solidFill>
                <a:latin typeface="DM Sans"/>
              </a:rPr>
              <a:t>2022.11.2</a:t>
            </a:r>
            <a:r>
              <a:rPr lang="en-US" sz="2800" spc="-28" dirty="0">
                <a:solidFill>
                  <a:srgbClr val="FFFFFF"/>
                </a:solidFill>
                <a:latin typeface="DM Sans"/>
              </a:rPr>
              <a:t>.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231007" y="2533898"/>
            <a:ext cx="3743074" cy="95309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2"/>
          <p:cNvGrpSpPr/>
          <p:nvPr/>
        </p:nvGrpSpPr>
        <p:grpSpPr>
          <a:xfrm>
            <a:off x="253617" y="164350"/>
            <a:ext cx="5613783" cy="1931150"/>
            <a:chOff x="-374643" y="-558152"/>
            <a:chExt cx="7988281" cy="4604155"/>
          </a:xfrm>
        </p:grpSpPr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374643" y="-558152"/>
              <a:ext cx="7988281" cy="4604155"/>
            </a:xfrm>
            <a:prstGeom prst="rect">
              <a:avLst/>
            </a:prstGeom>
          </p:spPr>
        </p:pic>
        <p:sp>
          <p:nvSpPr>
            <p:cNvPr id="34" name="TextBox 34"/>
            <p:cNvSpPr txBox="1"/>
            <p:nvPr/>
          </p:nvSpPr>
          <p:spPr>
            <a:xfrm>
              <a:off x="-100190" y="27052"/>
              <a:ext cx="7480846" cy="11772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zh-TW" altLang="en-US" sz="5400" dirty="0">
                  <a:solidFill>
                    <a:srgbClr val="C00000"/>
                  </a:solidFill>
                  <a:latin typeface="DM Sans"/>
                </a:rPr>
                <a:t>目前採購的品項</a:t>
              </a:r>
              <a:endParaRPr lang="en-US" altLang="zh-TW" sz="5400" dirty="0">
                <a:solidFill>
                  <a:srgbClr val="C00000"/>
                </a:solidFill>
                <a:latin typeface="DM Sans"/>
              </a:endParaRPr>
            </a:p>
          </p:txBody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42731" y="2403783"/>
            <a:ext cx="2590800" cy="6917185"/>
          </a:xfrm>
          <a:prstGeom prst="rect">
            <a:avLst/>
          </a:prstGeom>
        </p:spPr>
      </p:pic>
      <p:grpSp>
        <p:nvGrpSpPr>
          <p:cNvPr id="2" name="群組 1">
            <a:extLst>
              <a:ext uri="{FF2B5EF4-FFF2-40B4-BE49-F238E27FC236}">
                <a16:creationId xmlns:a16="http://schemas.microsoft.com/office/drawing/2014/main" id="{4325B6C5-525D-4086-9F0F-DD2F972D5AA5}"/>
              </a:ext>
            </a:extLst>
          </p:cNvPr>
          <p:cNvGrpSpPr/>
          <p:nvPr/>
        </p:nvGrpSpPr>
        <p:grpSpPr>
          <a:xfrm>
            <a:off x="4343400" y="2069903"/>
            <a:ext cx="5395579" cy="2259214"/>
            <a:chOff x="5429325" y="2829287"/>
            <a:chExt cx="12646449" cy="2314213"/>
          </a:xfrm>
        </p:grpSpPr>
        <p:grpSp>
          <p:nvGrpSpPr>
            <p:cNvPr id="4" name="Group 4"/>
            <p:cNvGrpSpPr/>
            <p:nvPr/>
          </p:nvGrpSpPr>
          <p:grpSpPr>
            <a:xfrm>
              <a:off x="6164412" y="2860745"/>
              <a:ext cx="11911362" cy="2282755"/>
              <a:chOff x="0" y="0"/>
              <a:chExt cx="9492869" cy="1167604"/>
            </a:xfrm>
          </p:grpSpPr>
          <p:grpSp>
            <p:nvGrpSpPr>
              <p:cNvPr id="5" name="Group 5"/>
              <p:cNvGrpSpPr/>
              <p:nvPr/>
            </p:nvGrpSpPr>
            <p:grpSpPr>
              <a:xfrm>
                <a:off x="0" y="0"/>
                <a:ext cx="9492869" cy="1167604"/>
                <a:chOff x="0" y="0"/>
                <a:chExt cx="15560332" cy="1913890"/>
              </a:xfrm>
            </p:grpSpPr>
            <p:sp>
              <p:nvSpPr>
                <p:cNvPr id="6" name="Freeform 6"/>
                <p:cNvSpPr/>
                <p:nvPr/>
              </p:nvSpPr>
              <p:spPr>
                <a:xfrm>
                  <a:off x="0" y="0"/>
                  <a:ext cx="15560332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4421" h="1913890">
                      <a:moveTo>
                        <a:pt x="14219960" y="1913890"/>
                      </a:moveTo>
                      <a:lnTo>
                        <a:pt x="124460" y="1913890"/>
                      </a:lnTo>
                      <a:cubicBezTo>
                        <a:pt x="55880" y="1913890"/>
                        <a:pt x="0" y="1858010"/>
                        <a:pt x="0" y="1789430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14219960" y="0"/>
                      </a:lnTo>
                      <a:cubicBezTo>
                        <a:pt x="14288540" y="0"/>
                        <a:pt x="14344421" y="55880"/>
                        <a:pt x="14344421" y="124460"/>
                      </a:cubicBezTo>
                      <a:lnTo>
                        <a:pt x="14344421" y="1789430"/>
                      </a:lnTo>
                      <a:cubicBezTo>
                        <a:pt x="14344421" y="1858010"/>
                        <a:pt x="14288540" y="1913890"/>
                        <a:pt x="14219960" y="1913890"/>
                      </a:cubicBezTo>
                      <a:close/>
                    </a:path>
                  </a:pathLst>
                </a:custGeom>
                <a:solidFill>
                  <a:srgbClr val="E8E8E8"/>
                </a:solidFill>
              </p:spPr>
            </p:sp>
          </p:grpSp>
          <p:sp>
            <p:nvSpPr>
              <p:cNvPr id="7" name="TextBox 7"/>
              <p:cNvSpPr txBox="1"/>
              <p:nvPr/>
            </p:nvSpPr>
            <p:spPr>
              <a:xfrm>
                <a:off x="694976" y="158843"/>
                <a:ext cx="6968338" cy="73344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4480"/>
                  </a:lnSpc>
                  <a:spcBef>
                    <a:spcPct val="0"/>
                  </a:spcBef>
                </a:pPr>
                <a:endParaRPr lang="en-US" sz="3200" u="none" dirty="0">
                  <a:solidFill>
                    <a:srgbClr val="000000"/>
                  </a:solidFill>
                  <a:latin typeface="DM Sans"/>
                </a:endParaRP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5429325" y="2829287"/>
              <a:ext cx="1326557" cy="2282755"/>
              <a:chOff x="307120" y="-26375"/>
              <a:chExt cx="1913890" cy="191389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307120" y="-26375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43C466"/>
              </a:solidFill>
            </p:spPr>
          </p:sp>
        </p:grpSp>
        <p:sp>
          <p:nvSpPr>
            <p:cNvPr id="22" name="TextBox 22"/>
            <p:cNvSpPr txBox="1"/>
            <p:nvPr/>
          </p:nvSpPr>
          <p:spPr>
            <a:xfrm>
              <a:off x="5606867" y="3163511"/>
              <a:ext cx="718411" cy="7294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>
                  <a:solidFill>
                    <a:srgbClr val="FFFFFF"/>
                  </a:solidFill>
                  <a:latin typeface="DM Sans Bold"/>
                </a:rPr>
                <a:t>1</a:t>
              </a: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BBEEB33E-2F7E-4676-A487-F5F68BEDB1C5}"/>
                </a:ext>
              </a:extLst>
            </p:cNvPr>
            <p:cNvSpPr/>
            <p:nvPr/>
          </p:nvSpPr>
          <p:spPr>
            <a:xfrm>
              <a:off x="6712756" y="2977567"/>
              <a:ext cx="11354160" cy="19861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4000" dirty="0"/>
                <a:t>老師們還有其他軟體</a:t>
              </a:r>
              <a:endParaRPr lang="en-US" altLang="zh-TW" sz="4000" dirty="0"/>
            </a:p>
            <a:p>
              <a:r>
                <a:rPr lang="zh-TW" altLang="en-US" sz="4000" dirty="0"/>
                <a:t>需求請於</a:t>
              </a:r>
              <a:r>
                <a:rPr lang="en-US" altLang="zh-TW" sz="4000" dirty="0">
                  <a:solidFill>
                    <a:srgbClr val="C00000"/>
                  </a:solidFill>
                </a:rPr>
                <a:t>11/4(</a:t>
              </a:r>
              <a:r>
                <a:rPr lang="zh-TW" altLang="en-US" sz="4000" dirty="0">
                  <a:solidFill>
                    <a:srgbClr val="C00000"/>
                  </a:solidFill>
                </a:rPr>
                <a:t>五</a:t>
              </a:r>
              <a:r>
                <a:rPr lang="en-US" altLang="zh-TW" sz="4000" dirty="0">
                  <a:solidFill>
                    <a:srgbClr val="C00000"/>
                  </a:solidFill>
                </a:rPr>
                <a:t>)</a:t>
              </a:r>
            </a:p>
            <a:p>
              <a:r>
                <a:rPr lang="zh-TW" altLang="en-US" sz="4000" dirty="0"/>
                <a:t>前提出</a:t>
              </a:r>
              <a:r>
                <a:rPr lang="en-US" altLang="zh-TW" sz="4000" dirty="0"/>
                <a:t>.</a:t>
              </a:r>
              <a:r>
                <a:rPr lang="zh-TW" altLang="en-US" sz="4000" dirty="0"/>
                <a:t>逾期不候</a:t>
              </a:r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EA057080-E9D5-4793-949E-FC38785DF7ED}"/>
              </a:ext>
            </a:extLst>
          </p:cNvPr>
          <p:cNvSpPr/>
          <p:nvPr/>
        </p:nvSpPr>
        <p:spPr>
          <a:xfrm>
            <a:off x="4191000" y="4470950"/>
            <a:ext cx="86212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*此案為經常門經費</a:t>
            </a:r>
            <a:r>
              <a:rPr lang="en-US" altLang="zh-TW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,</a:t>
            </a:r>
            <a:r>
              <a:rPr lang="zh-TW" altLang="en-US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單價超過</a:t>
            </a:r>
            <a:r>
              <a:rPr lang="en-US" altLang="zh-TW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10000</a:t>
            </a:r>
            <a:r>
              <a:rPr lang="zh-TW" altLang="en-US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元以上不能購買</a:t>
            </a:r>
            <a:endParaRPr lang="en-US" altLang="zh-TW" sz="2800" dirty="0">
              <a:solidFill>
                <a:srgbClr val="FF0000"/>
              </a:solidFill>
              <a:latin typeface="新細明體" panose="02020500000000000000" pitchFamily="18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*有需求洽詢資訊組 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有錢都可以買</a:t>
            </a:r>
            <a:r>
              <a:rPr lang="zh-TW" alt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1735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2"/>
          <p:cNvGrpSpPr/>
          <p:nvPr/>
        </p:nvGrpSpPr>
        <p:grpSpPr>
          <a:xfrm>
            <a:off x="5401674" y="1477346"/>
            <a:ext cx="7047762" cy="2051720"/>
            <a:chOff x="-374643" y="-558152"/>
            <a:chExt cx="7988281" cy="4891612"/>
          </a:xfrm>
        </p:grpSpPr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374643" y="-558152"/>
              <a:ext cx="7988281" cy="4604155"/>
            </a:xfrm>
            <a:prstGeom prst="rect">
              <a:avLst/>
            </a:prstGeom>
          </p:spPr>
        </p:pic>
        <p:sp>
          <p:nvSpPr>
            <p:cNvPr id="34" name="TextBox 34"/>
            <p:cNvSpPr txBox="1"/>
            <p:nvPr/>
          </p:nvSpPr>
          <p:spPr>
            <a:xfrm>
              <a:off x="-100191" y="27052"/>
              <a:ext cx="7480846" cy="43064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zh-TW" altLang="en-US" sz="5400" dirty="0">
                  <a:solidFill>
                    <a:srgbClr val="C00000"/>
                  </a:solidFill>
                  <a:latin typeface="DM Sans"/>
                </a:rPr>
                <a:t>軟體採購案全校會議</a:t>
              </a:r>
              <a:endParaRPr lang="en-US" altLang="zh-TW" sz="5400" dirty="0">
                <a:solidFill>
                  <a:srgbClr val="C00000"/>
                </a:solidFill>
                <a:latin typeface="DM Sans"/>
              </a:endParaRPr>
            </a:p>
          </p:txBody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317582" y="1866900"/>
            <a:ext cx="2583350" cy="6897295"/>
          </a:xfrm>
          <a:prstGeom prst="rect">
            <a:avLst/>
          </a:prstGeom>
        </p:spPr>
      </p:pic>
      <p:grpSp>
        <p:nvGrpSpPr>
          <p:cNvPr id="2" name="群組 1">
            <a:extLst>
              <a:ext uri="{FF2B5EF4-FFF2-40B4-BE49-F238E27FC236}">
                <a16:creationId xmlns:a16="http://schemas.microsoft.com/office/drawing/2014/main" id="{4325B6C5-525D-4086-9F0F-DD2F972D5AA5}"/>
              </a:ext>
            </a:extLst>
          </p:cNvPr>
          <p:cNvGrpSpPr/>
          <p:nvPr/>
        </p:nvGrpSpPr>
        <p:grpSpPr>
          <a:xfrm>
            <a:off x="5181599" y="3390898"/>
            <a:ext cx="12478373" cy="6784995"/>
            <a:chOff x="5310018" y="2829285"/>
            <a:chExt cx="19537353" cy="6950171"/>
          </a:xfrm>
        </p:grpSpPr>
        <p:grpSp>
          <p:nvGrpSpPr>
            <p:cNvPr id="4" name="Group 4"/>
            <p:cNvGrpSpPr/>
            <p:nvPr/>
          </p:nvGrpSpPr>
          <p:grpSpPr>
            <a:xfrm>
              <a:off x="6164412" y="2860745"/>
              <a:ext cx="11911362" cy="2282755"/>
              <a:chOff x="0" y="0"/>
              <a:chExt cx="9492869" cy="1167604"/>
            </a:xfrm>
          </p:grpSpPr>
          <p:grpSp>
            <p:nvGrpSpPr>
              <p:cNvPr id="5" name="Group 5"/>
              <p:cNvGrpSpPr/>
              <p:nvPr/>
            </p:nvGrpSpPr>
            <p:grpSpPr>
              <a:xfrm>
                <a:off x="0" y="0"/>
                <a:ext cx="9492869" cy="1167604"/>
                <a:chOff x="0" y="0"/>
                <a:chExt cx="15560332" cy="1913890"/>
              </a:xfrm>
            </p:grpSpPr>
            <p:sp>
              <p:nvSpPr>
                <p:cNvPr id="6" name="Freeform 6"/>
                <p:cNvSpPr/>
                <p:nvPr/>
              </p:nvSpPr>
              <p:spPr>
                <a:xfrm>
                  <a:off x="0" y="0"/>
                  <a:ext cx="15560332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4421" h="1913890">
                      <a:moveTo>
                        <a:pt x="14219960" y="1913890"/>
                      </a:moveTo>
                      <a:lnTo>
                        <a:pt x="124460" y="1913890"/>
                      </a:lnTo>
                      <a:cubicBezTo>
                        <a:pt x="55880" y="1913890"/>
                        <a:pt x="0" y="1858010"/>
                        <a:pt x="0" y="1789430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14219960" y="0"/>
                      </a:lnTo>
                      <a:cubicBezTo>
                        <a:pt x="14288540" y="0"/>
                        <a:pt x="14344421" y="55880"/>
                        <a:pt x="14344421" y="124460"/>
                      </a:cubicBezTo>
                      <a:lnTo>
                        <a:pt x="14344421" y="1789430"/>
                      </a:lnTo>
                      <a:cubicBezTo>
                        <a:pt x="14344421" y="1858010"/>
                        <a:pt x="14288540" y="1913890"/>
                        <a:pt x="14219960" y="1913890"/>
                      </a:cubicBezTo>
                      <a:close/>
                    </a:path>
                  </a:pathLst>
                </a:custGeom>
                <a:solidFill>
                  <a:srgbClr val="E8E8E8"/>
                </a:solidFill>
              </p:spPr>
            </p:sp>
          </p:grpSp>
          <p:sp>
            <p:nvSpPr>
              <p:cNvPr id="7" name="TextBox 7"/>
              <p:cNvSpPr txBox="1"/>
              <p:nvPr/>
            </p:nvSpPr>
            <p:spPr>
              <a:xfrm>
                <a:off x="694976" y="158843"/>
                <a:ext cx="6968338" cy="73344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4480"/>
                  </a:lnSpc>
                  <a:spcBef>
                    <a:spcPct val="0"/>
                  </a:spcBef>
                </a:pPr>
                <a:endParaRPr lang="en-US" sz="3200" u="none" dirty="0">
                  <a:solidFill>
                    <a:srgbClr val="000000"/>
                  </a:solidFill>
                  <a:latin typeface="DM Sans"/>
                </a:endParaRP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5310018" y="2829285"/>
              <a:ext cx="1445865" cy="2314215"/>
              <a:chOff x="134991" y="-26377"/>
              <a:chExt cx="2086021" cy="1940266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34991" y="-26377"/>
                <a:ext cx="2086021" cy="1940266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43C466"/>
              </a:solidFill>
            </p:spPr>
            <p:txBody>
              <a:bodyPr/>
              <a:lstStyle/>
              <a:p>
                <a:endParaRPr lang="zh-TW" altLang="en-US" dirty="0"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5606866" y="3163511"/>
              <a:ext cx="718411" cy="5291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 dirty="0">
                  <a:solidFill>
                    <a:srgbClr val="FFFFFF"/>
                  </a:solidFill>
                  <a:latin typeface="DM Sans Bold"/>
                </a:rPr>
                <a:t>★</a:t>
              </a: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BBEEB33E-2F7E-4676-A487-F5F68BEDB1C5}"/>
                </a:ext>
              </a:extLst>
            </p:cNvPr>
            <p:cNvSpPr/>
            <p:nvPr/>
          </p:nvSpPr>
          <p:spPr>
            <a:xfrm>
              <a:off x="6543012" y="3080888"/>
              <a:ext cx="11354160" cy="1355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4000" dirty="0"/>
                <a:t>如大家對目前採購案沒有異議</a:t>
              </a:r>
              <a:endParaRPr lang="en-US" altLang="zh-TW" sz="4000" dirty="0"/>
            </a:p>
            <a:p>
              <a:r>
                <a:rPr lang="zh-TW" altLang="en-US" sz="4000" dirty="0"/>
                <a:t>         </a:t>
              </a:r>
              <a:r>
                <a:rPr lang="zh-TW" altLang="en-US" sz="4000" dirty="0">
                  <a:solidFill>
                    <a:srgbClr val="C00000"/>
                  </a:solidFill>
                </a:rPr>
                <a:t>請大家鼓掌通過</a:t>
              </a:r>
              <a:r>
                <a:rPr lang="en-US" altLang="zh-TW" sz="4000" dirty="0">
                  <a:solidFill>
                    <a:srgbClr val="C00000"/>
                  </a:solidFill>
                </a:rPr>
                <a:t>!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F802C287-F74F-4AF7-8257-C8A3980C5BF0}"/>
                </a:ext>
              </a:extLst>
            </p:cNvPr>
            <p:cNvSpPr/>
            <p:nvPr/>
          </p:nvSpPr>
          <p:spPr>
            <a:xfrm>
              <a:off x="10917407" y="8423799"/>
              <a:ext cx="13929964" cy="1355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4000" dirty="0">
                  <a:solidFill>
                    <a:srgbClr val="C00000"/>
                  </a:solidFill>
                </a:rPr>
                <a:t>資訊組再次謝謝全體老師的協助</a:t>
              </a:r>
              <a:r>
                <a:rPr lang="en-US" altLang="zh-TW" sz="4000" dirty="0">
                  <a:solidFill>
                    <a:srgbClr val="C00000"/>
                  </a:solidFill>
                </a:rPr>
                <a:t>!</a:t>
              </a:r>
              <a:r>
                <a:rPr lang="zh-TW" altLang="en-US" sz="4000" dirty="0">
                  <a:solidFill>
                    <a:srgbClr val="C00000"/>
                  </a:solidFill>
                </a:rPr>
                <a:t>           </a:t>
              </a:r>
              <a:endParaRPr lang="en-US" altLang="zh-TW" sz="4000" dirty="0">
                <a:solidFill>
                  <a:srgbClr val="C00000"/>
                </a:solidFill>
              </a:endParaRPr>
            </a:p>
            <a:p>
              <a:r>
                <a:rPr lang="zh-TW" altLang="en-US" sz="4000" dirty="0">
                  <a:solidFill>
                    <a:srgbClr val="C00000"/>
                  </a:solidFill>
                </a:rPr>
                <a:t>                                              </a:t>
              </a:r>
              <a:r>
                <a:rPr lang="en-US" altLang="zh-TW" sz="4000" dirty="0">
                  <a:solidFill>
                    <a:srgbClr val="C00000"/>
                  </a:solidFill>
                </a:rPr>
                <a:t>2022.11.2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4192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2"/>
          <p:cNvGrpSpPr/>
          <p:nvPr/>
        </p:nvGrpSpPr>
        <p:grpSpPr>
          <a:xfrm>
            <a:off x="270618" y="106426"/>
            <a:ext cx="9416710" cy="3575328"/>
            <a:chOff x="-353909" y="-635384"/>
            <a:chExt cx="8128401" cy="4767104"/>
          </a:xfrm>
        </p:grpSpPr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353909" y="-472435"/>
              <a:ext cx="7988281" cy="4604155"/>
            </a:xfrm>
            <a:prstGeom prst="rect">
              <a:avLst/>
            </a:prstGeom>
          </p:spPr>
        </p:pic>
        <p:sp>
          <p:nvSpPr>
            <p:cNvPr id="34" name="TextBox 34"/>
            <p:cNvSpPr txBox="1"/>
            <p:nvPr/>
          </p:nvSpPr>
          <p:spPr>
            <a:xfrm>
              <a:off x="56073" y="-635384"/>
              <a:ext cx="7718419" cy="35737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zh-TW" altLang="en-US" sz="4000" dirty="0">
                  <a:solidFill>
                    <a:srgbClr val="FF0000"/>
                  </a:solidFill>
                  <a:latin typeface="DM Sans"/>
                </a:rPr>
                <a:t>新年度成績處理系統</a:t>
              </a:r>
              <a:endParaRPr lang="en-US" altLang="zh-TW" sz="4000" dirty="0">
                <a:solidFill>
                  <a:srgbClr val="FF0000"/>
                </a:solidFill>
                <a:latin typeface="DM Sans"/>
              </a:endParaRPr>
            </a:p>
            <a:p>
              <a:pPr>
                <a:lnSpc>
                  <a:spcPts val="7200"/>
                </a:lnSpc>
              </a:pPr>
              <a:r>
                <a:rPr lang="en-US" altLang="zh-TW" sz="2800" dirty="0">
                  <a:solidFill>
                    <a:srgbClr val="FF0000"/>
                  </a:solidFill>
                  <a:latin typeface="DM Sans"/>
                </a:rPr>
                <a:t>5.6</a:t>
              </a:r>
              <a:r>
                <a:rPr lang="zh-TW" altLang="en-US" sz="2800" dirty="0">
                  <a:solidFill>
                    <a:srgbClr val="FF0000"/>
                  </a:solidFill>
                  <a:latin typeface="DM Sans"/>
                </a:rPr>
                <a:t>年級請下載</a:t>
              </a:r>
              <a:r>
                <a:rPr lang="en-US" altLang="zh-TW" sz="2800" dirty="0">
                  <a:solidFill>
                    <a:srgbClr val="FF0000"/>
                  </a:solidFill>
                  <a:highlight>
                    <a:srgbClr val="FFFF00"/>
                  </a:highlight>
                  <a:latin typeface="DM Sans"/>
                </a:rPr>
                <a:t>8.1.50</a:t>
              </a:r>
              <a:r>
                <a:rPr lang="zh-TW" altLang="en-US" sz="2800" dirty="0">
                  <a:solidFill>
                    <a:srgbClr val="FF0000"/>
                  </a:solidFill>
                  <a:latin typeface="DM Sans"/>
                </a:rPr>
                <a:t>版本</a:t>
              </a:r>
              <a:r>
                <a:rPr lang="en-US" altLang="zh-TW" sz="2800" dirty="0">
                  <a:solidFill>
                    <a:srgbClr val="FF0000"/>
                  </a:solidFill>
                  <a:latin typeface="DM Sans"/>
                </a:rPr>
                <a:t>/1~4</a:t>
              </a:r>
              <a:r>
                <a:rPr lang="zh-TW" altLang="en-US" sz="2800" dirty="0">
                  <a:solidFill>
                    <a:srgbClr val="FF0000"/>
                  </a:solidFill>
                  <a:latin typeface="DM Sans"/>
                </a:rPr>
                <a:t>年級請下載</a:t>
              </a:r>
              <a:r>
                <a:rPr lang="en-US" altLang="zh-TW" sz="2800" dirty="0">
                  <a:solidFill>
                    <a:srgbClr val="FF0000"/>
                  </a:solidFill>
                  <a:highlight>
                    <a:srgbClr val="FFFF00"/>
                  </a:highlight>
                  <a:latin typeface="DM Sans"/>
                </a:rPr>
                <a:t>8.1.65</a:t>
              </a:r>
            </a:p>
            <a:p>
              <a:pPr>
                <a:lnSpc>
                  <a:spcPts val="7200"/>
                </a:lnSpc>
              </a:pPr>
              <a:r>
                <a:rPr lang="en-US" altLang="zh-TW" sz="4000" dirty="0">
                  <a:solidFill>
                    <a:srgbClr val="FF0000"/>
                  </a:solidFill>
                  <a:latin typeface="DM Sans"/>
                </a:rPr>
                <a:t>(1~4</a:t>
              </a:r>
              <a:r>
                <a:rPr lang="zh-TW" altLang="en-US" sz="4000" dirty="0">
                  <a:solidFill>
                    <a:srgbClr val="FF0000"/>
                  </a:solidFill>
                  <a:latin typeface="DM Sans"/>
                </a:rPr>
                <a:t>是</a:t>
              </a:r>
              <a:r>
                <a:rPr lang="en-US" altLang="zh-TW" sz="4000" dirty="0">
                  <a:solidFill>
                    <a:srgbClr val="FF0000"/>
                  </a:solidFill>
                  <a:latin typeface="DM Sans"/>
                </a:rPr>
                <a:t>108</a:t>
              </a:r>
              <a:r>
                <a:rPr lang="zh-TW" altLang="en-US" sz="4000" dirty="0">
                  <a:solidFill>
                    <a:srgbClr val="FF0000"/>
                  </a:solidFill>
                  <a:latin typeface="DM Sans"/>
                </a:rPr>
                <a:t>課綱</a:t>
              </a:r>
              <a:r>
                <a:rPr lang="en-US" altLang="zh-TW" sz="4000" dirty="0">
                  <a:solidFill>
                    <a:srgbClr val="FF0000"/>
                  </a:solidFill>
                  <a:latin typeface="DM Sans"/>
                </a:rPr>
                <a:t>)(5.6</a:t>
              </a:r>
              <a:r>
                <a:rPr lang="zh-TW" altLang="en-US" sz="4000" dirty="0">
                  <a:solidFill>
                    <a:srgbClr val="FF0000"/>
                  </a:solidFill>
                  <a:latin typeface="DM Sans"/>
                </a:rPr>
                <a:t>舊版只到</a:t>
              </a:r>
              <a:r>
                <a:rPr lang="en-US" altLang="zh-TW" sz="4000" dirty="0">
                  <a:solidFill>
                    <a:srgbClr val="FF0000"/>
                  </a:solidFill>
                  <a:latin typeface="DM Sans"/>
                </a:rPr>
                <a:t>110</a:t>
              </a:r>
              <a:r>
                <a:rPr lang="zh-TW" altLang="en-US" sz="4000" dirty="0">
                  <a:solidFill>
                    <a:srgbClr val="FF0000"/>
                  </a:solidFill>
                  <a:latin typeface="DM Sans"/>
                </a:rPr>
                <a:t>年度</a:t>
              </a:r>
              <a:r>
                <a:rPr lang="en-US" altLang="zh-TW" sz="4000" dirty="0">
                  <a:solidFill>
                    <a:srgbClr val="FF0000"/>
                  </a:solidFill>
                  <a:latin typeface="DM Sans"/>
                </a:rPr>
                <a:t>)</a:t>
              </a:r>
              <a:endParaRPr lang="en-US" sz="4000" dirty="0">
                <a:solidFill>
                  <a:srgbClr val="FF0000"/>
                </a:solidFill>
                <a:latin typeface="DM Sans"/>
              </a:endParaRPr>
            </a:p>
          </p:txBody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3239704"/>
            <a:ext cx="2328416" cy="6216646"/>
          </a:xfrm>
          <a:prstGeom prst="rect">
            <a:avLst/>
          </a:prstGeom>
        </p:spPr>
      </p:pic>
      <p:grpSp>
        <p:nvGrpSpPr>
          <p:cNvPr id="11" name="群組 10">
            <a:extLst>
              <a:ext uri="{FF2B5EF4-FFF2-40B4-BE49-F238E27FC236}">
                <a16:creationId xmlns:a16="http://schemas.microsoft.com/office/drawing/2014/main" id="{A0857816-F1F4-45F1-9F5D-86AC471B920C}"/>
              </a:ext>
            </a:extLst>
          </p:cNvPr>
          <p:cNvGrpSpPr/>
          <p:nvPr/>
        </p:nvGrpSpPr>
        <p:grpSpPr>
          <a:xfrm>
            <a:off x="4267200" y="5556747"/>
            <a:ext cx="12600384" cy="4054046"/>
            <a:chOff x="3808171" y="6076309"/>
            <a:chExt cx="12600384" cy="4054046"/>
          </a:xfrm>
        </p:grpSpPr>
        <p:grpSp>
          <p:nvGrpSpPr>
            <p:cNvPr id="4" name="Group 4"/>
            <p:cNvGrpSpPr/>
            <p:nvPr/>
          </p:nvGrpSpPr>
          <p:grpSpPr>
            <a:xfrm>
              <a:off x="4800599" y="6076310"/>
              <a:ext cx="11607954" cy="1269452"/>
              <a:chOff x="-1" y="1"/>
              <a:chExt cx="9046123" cy="1158562"/>
            </a:xfrm>
          </p:grpSpPr>
          <p:grpSp>
            <p:nvGrpSpPr>
              <p:cNvPr id="5" name="Group 5"/>
              <p:cNvGrpSpPr/>
              <p:nvPr/>
            </p:nvGrpSpPr>
            <p:grpSpPr>
              <a:xfrm>
                <a:off x="-1" y="1"/>
                <a:ext cx="9046123" cy="1158562"/>
                <a:chOff x="-1" y="1"/>
                <a:chExt cx="14828044" cy="1899069"/>
              </a:xfrm>
            </p:grpSpPr>
            <p:sp>
              <p:nvSpPr>
                <p:cNvPr id="6" name="Freeform 6"/>
                <p:cNvSpPr/>
                <p:nvPr/>
              </p:nvSpPr>
              <p:spPr>
                <a:xfrm>
                  <a:off x="-1" y="1"/>
                  <a:ext cx="14828044" cy="1899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4421" h="1913890">
                      <a:moveTo>
                        <a:pt x="14219960" y="1913890"/>
                      </a:moveTo>
                      <a:lnTo>
                        <a:pt x="124460" y="1913890"/>
                      </a:lnTo>
                      <a:cubicBezTo>
                        <a:pt x="55880" y="1913890"/>
                        <a:pt x="0" y="1858010"/>
                        <a:pt x="0" y="1789430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14219960" y="0"/>
                      </a:lnTo>
                      <a:cubicBezTo>
                        <a:pt x="14288540" y="0"/>
                        <a:pt x="14344421" y="55880"/>
                        <a:pt x="14344421" y="124460"/>
                      </a:cubicBezTo>
                      <a:lnTo>
                        <a:pt x="14344421" y="1789430"/>
                      </a:lnTo>
                      <a:cubicBezTo>
                        <a:pt x="14344421" y="1858010"/>
                        <a:pt x="14288540" y="1913890"/>
                        <a:pt x="14219960" y="1913890"/>
                      </a:cubicBezTo>
                      <a:close/>
                    </a:path>
                  </a:pathLst>
                </a:custGeom>
                <a:solidFill>
                  <a:srgbClr val="E8E8E8"/>
                </a:solidFill>
              </p:spPr>
            </p:sp>
          </p:grpSp>
          <p:sp>
            <p:nvSpPr>
              <p:cNvPr id="7" name="TextBox 7"/>
              <p:cNvSpPr txBox="1"/>
              <p:nvPr/>
            </p:nvSpPr>
            <p:spPr>
              <a:xfrm>
                <a:off x="694976" y="158843"/>
                <a:ext cx="6968338" cy="73344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4480"/>
                  </a:lnSpc>
                  <a:spcBef>
                    <a:spcPct val="0"/>
                  </a:spcBef>
                </a:pPr>
                <a:endParaRPr lang="en-US" sz="3200" u="none" dirty="0">
                  <a:solidFill>
                    <a:srgbClr val="000000"/>
                  </a:solidFill>
                  <a:latin typeface="DM Sans"/>
                </a:endParaRPr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4800599" y="7469863"/>
              <a:ext cx="11607954" cy="1279359"/>
              <a:chOff x="-1" y="0"/>
              <a:chExt cx="9046123" cy="1167604"/>
            </a:xfrm>
          </p:grpSpPr>
          <p:grpSp>
            <p:nvGrpSpPr>
              <p:cNvPr id="13" name="Group 13"/>
              <p:cNvGrpSpPr/>
              <p:nvPr/>
            </p:nvGrpSpPr>
            <p:grpSpPr>
              <a:xfrm>
                <a:off x="-1" y="0"/>
                <a:ext cx="9046123" cy="1167604"/>
                <a:chOff x="-1" y="0"/>
                <a:chExt cx="14828045" cy="1913890"/>
              </a:xfrm>
            </p:grpSpPr>
            <p:sp>
              <p:nvSpPr>
                <p:cNvPr id="14" name="Freeform 14"/>
                <p:cNvSpPr/>
                <p:nvPr/>
              </p:nvSpPr>
              <p:spPr>
                <a:xfrm>
                  <a:off x="-1" y="0"/>
                  <a:ext cx="14828045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4421" h="1913890">
                      <a:moveTo>
                        <a:pt x="14219960" y="1913890"/>
                      </a:moveTo>
                      <a:lnTo>
                        <a:pt x="124460" y="1913890"/>
                      </a:lnTo>
                      <a:cubicBezTo>
                        <a:pt x="55880" y="1913890"/>
                        <a:pt x="0" y="1858010"/>
                        <a:pt x="0" y="1789430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14219960" y="0"/>
                      </a:lnTo>
                      <a:cubicBezTo>
                        <a:pt x="14288540" y="0"/>
                        <a:pt x="14344421" y="55880"/>
                        <a:pt x="14344421" y="124460"/>
                      </a:cubicBezTo>
                      <a:lnTo>
                        <a:pt x="14344421" y="1789430"/>
                      </a:lnTo>
                      <a:cubicBezTo>
                        <a:pt x="14344421" y="1858010"/>
                        <a:pt x="14288540" y="1913890"/>
                        <a:pt x="14219960" y="1913890"/>
                      </a:cubicBezTo>
                      <a:close/>
                    </a:path>
                  </a:pathLst>
                </a:custGeom>
                <a:solidFill>
                  <a:srgbClr val="E8E8E8"/>
                </a:solidFill>
              </p:spPr>
            </p:sp>
          </p:grpSp>
          <p:sp>
            <p:nvSpPr>
              <p:cNvPr id="15" name="TextBox 15"/>
              <p:cNvSpPr txBox="1"/>
              <p:nvPr/>
            </p:nvSpPr>
            <p:spPr>
              <a:xfrm>
                <a:off x="682276" y="203719"/>
                <a:ext cx="8068803" cy="73344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4480"/>
                  </a:lnSpc>
                  <a:spcBef>
                    <a:spcPct val="0"/>
                  </a:spcBef>
                </a:pPr>
                <a:endParaRPr lang="en-US" sz="3200" u="none" dirty="0">
                  <a:solidFill>
                    <a:srgbClr val="000000"/>
                  </a:solidFill>
                  <a:latin typeface="DM Sans"/>
                </a:endParaRP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3852642" y="6076309"/>
              <a:ext cx="1451861" cy="1279359"/>
              <a:chOff x="0" y="0"/>
              <a:chExt cx="1913890" cy="191389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43C466"/>
              </a:solidFill>
            </p:spPr>
          </p:sp>
        </p:grpSp>
        <p:sp>
          <p:nvSpPr>
            <p:cNvPr id="22" name="TextBox 22"/>
            <p:cNvSpPr txBox="1"/>
            <p:nvPr/>
          </p:nvSpPr>
          <p:spPr>
            <a:xfrm>
              <a:off x="4243055" y="6379075"/>
              <a:ext cx="718411" cy="7294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>
                  <a:solidFill>
                    <a:srgbClr val="FFFFFF"/>
                  </a:solidFill>
                  <a:latin typeface="DM Sans Bold"/>
                </a:rPr>
                <a:t>1</a:t>
              </a:r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3852642" y="7469863"/>
              <a:ext cx="1451861" cy="1279359"/>
              <a:chOff x="0" y="0"/>
              <a:chExt cx="1913890" cy="191389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43C466"/>
              </a:solidFill>
            </p:spPr>
          </p:sp>
        </p:grpSp>
        <p:sp>
          <p:nvSpPr>
            <p:cNvPr id="28" name="TextBox 28"/>
            <p:cNvSpPr txBox="1"/>
            <p:nvPr/>
          </p:nvSpPr>
          <p:spPr>
            <a:xfrm>
              <a:off x="4227263" y="7793501"/>
              <a:ext cx="718411" cy="7294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>
                  <a:solidFill>
                    <a:srgbClr val="FFFFFF"/>
                  </a:solidFill>
                  <a:latin typeface="DM Sans Bold"/>
                </a:rPr>
                <a:t>2</a:t>
              </a: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BBEEB33E-2F7E-4676-A487-F5F68BEDB1C5}"/>
                </a:ext>
              </a:extLst>
            </p:cNvPr>
            <p:cNvSpPr/>
            <p:nvPr/>
          </p:nvSpPr>
          <p:spPr>
            <a:xfrm>
              <a:off x="5179199" y="6296452"/>
              <a:ext cx="112293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800" dirty="0">
                  <a:latin typeface="+mn-ea"/>
                </a:rPr>
                <a:t>已經請廠商盡快下載到</a:t>
              </a:r>
              <a:r>
                <a:rPr lang="en-US" altLang="zh-TW" sz="2800" dirty="0">
                  <a:latin typeface="+mn-ea"/>
                </a:rPr>
                <a:t>EVO</a:t>
              </a:r>
              <a:r>
                <a:rPr lang="zh-TW" altLang="en-US" sz="2800" dirty="0">
                  <a:latin typeface="+mn-ea"/>
                </a:rPr>
                <a:t>無硬碟系統，升級</a:t>
              </a:r>
              <a:r>
                <a:rPr lang="en-US" altLang="zh-TW" sz="2800" dirty="0">
                  <a:latin typeface="+mn-ea"/>
                </a:rPr>
                <a:t>W10</a:t>
              </a:r>
              <a:r>
                <a:rPr lang="zh-TW" altLang="en-US" sz="2800" dirty="0">
                  <a:latin typeface="+mn-ea"/>
                </a:rPr>
                <a:t>後但還要時間處理</a:t>
              </a: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459A7918-2053-4C8D-BF6D-7655E8CB5D33}"/>
                </a:ext>
              </a:extLst>
            </p:cNvPr>
            <p:cNvSpPr/>
            <p:nvPr/>
          </p:nvSpPr>
          <p:spPr>
            <a:xfrm>
              <a:off x="5170490" y="7575810"/>
              <a:ext cx="11188969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4000" dirty="0"/>
                <a:t>等待期間可自行到學籍系統</a:t>
              </a:r>
              <a:r>
                <a:rPr lang="zh-TW" altLang="en-US" sz="4000" dirty="0">
                  <a:solidFill>
                    <a:srgbClr val="FF0000"/>
                  </a:solidFill>
                </a:rPr>
                <a:t>下載該年度程式到</a:t>
              </a:r>
              <a:r>
                <a:rPr lang="en-US" altLang="zh-TW" sz="4000" dirty="0">
                  <a:solidFill>
                    <a:srgbClr val="FF0000"/>
                  </a:solidFill>
                </a:rPr>
                <a:t>D</a:t>
              </a:r>
              <a:r>
                <a:rPr lang="zh-TW" altLang="en-US" sz="4000" dirty="0">
                  <a:solidFill>
                    <a:srgbClr val="FF0000"/>
                  </a:solidFill>
                </a:rPr>
                <a:t>槽</a:t>
              </a:r>
              <a:endParaRPr lang="en-US" altLang="zh-TW" sz="4000" dirty="0">
                <a:solidFill>
                  <a:srgbClr val="FF0000"/>
                </a:solidFill>
              </a:endParaRPr>
            </a:p>
            <a:p>
              <a:r>
                <a:rPr lang="zh-TW" altLang="en-US" sz="3600" dirty="0">
                  <a:solidFill>
                    <a:srgbClr val="FF0000"/>
                  </a:solidFill>
                </a:rPr>
                <a:t>**每次打開都要自己</a:t>
              </a:r>
              <a:r>
                <a:rPr lang="en-US" altLang="zh-TW" sz="3600" dirty="0">
                  <a:solidFill>
                    <a:srgbClr val="FF0000"/>
                  </a:solidFill>
                </a:rPr>
                <a:t>SETUP</a:t>
              </a:r>
              <a:r>
                <a:rPr lang="zh-TW" altLang="en-US" sz="3600" dirty="0">
                  <a:solidFill>
                    <a:srgbClr val="FF0000"/>
                  </a:solidFill>
                </a:rPr>
                <a:t>一次</a:t>
              </a:r>
              <a:endParaRPr lang="en-US" altLang="zh-TW" sz="3600" dirty="0">
                <a:solidFill>
                  <a:srgbClr val="FF0000"/>
                </a:solidFill>
              </a:endParaRPr>
            </a:p>
            <a:p>
              <a:endParaRPr lang="en-US" altLang="zh-TW" sz="4000" dirty="0"/>
            </a:p>
            <a:p>
              <a:endParaRPr lang="en-US" altLang="zh-TW" sz="4000" dirty="0"/>
            </a:p>
          </p:txBody>
        </p:sp>
        <p:grpSp>
          <p:nvGrpSpPr>
            <p:cNvPr id="3" name="群組 2">
              <a:extLst>
                <a:ext uri="{FF2B5EF4-FFF2-40B4-BE49-F238E27FC236}">
                  <a16:creationId xmlns:a16="http://schemas.microsoft.com/office/drawing/2014/main" id="{2608A2C4-E0B6-4838-B248-D1EE5488CCBA}"/>
                </a:ext>
              </a:extLst>
            </p:cNvPr>
            <p:cNvGrpSpPr/>
            <p:nvPr/>
          </p:nvGrpSpPr>
          <p:grpSpPr>
            <a:xfrm>
              <a:off x="3808171" y="8831587"/>
              <a:ext cx="12600381" cy="1298370"/>
              <a:chOff x="5180957" y="7006449"/>
              <a:chExt cx="12334656" cy="1298370"/>
            </a:xfrm>
          </p:grpSpPr>
          <p:grpSp>
            <p:nvGrpSpPr>
              <p:cNvPr id="40" name="Group 16">
                <a:extLst>
                  <a:ext uri="{FF2B5EF4-FFF2-40B4-BE49-F238E27FC236}">
                    <a16:creationId xmlns:a16="http://schemas.microsoft.com/office/drawing/2014/main" id="{B30083E1-CE2B-411D-8278-3E8303E3E45D}"/>
                  </a:ext>
                </a:extLst>
              </p:cNvPr>
              <p:cNvGrpSpPr/>
              <p:nvPr/>
            </p:nvGrpSpPr>
            <p:grpSpPr>
              <a:xfrm>
                <a:off x="6562604" y="7025460"/>
                <a:ext cx="10953009" cy="1279359"/>
                <a:chOff x="-1" y="0"/>
                <a:chExt cx="9057557" cy="1167604"/>
              </a:xfrm>
            </p:grpSpPr>
            <p:grpSp>
              <p:nvGrpSpPr>
                <p:cNvPr id="41" name="Group 17">
                  <a:extLst>
                    <a:ext uri="{FF2B5EF4-FFF2-40B4-BE49-F238E27FC236}">
                      <a16:creationId xmlns:a16="http://schemas.microsoft.com/office/drawing/2014/main" id="{B8FE9A20-49CE-4BD6-913A-F94BA52D4C1B}"/>
                    </a:ext>
                  </a:extLst>
                </p:cNvPr>
                <p:cNvGrpSpPr/>
                <p:nvPr/>
              </p:nvGrpSpPr>
              <p:grpSpPr>
                <a:xfrm>
                  <a:off x="-1" y="0"/>
                  <a:ext cx="9057557" cy="1167604"/>
                  <a:chOff x="-1" y="0"/>
                  <a:chExt cx="14846787" cy="1913890"/>
                </a:xfrm>
              </p:grpSpPr>
              <p:sp>
                <p:nvSpPr>
                  <p:cNvPr id="43" name="Freeform 18">
                    <a:extLst>
                      <a:ext uri="{FF2B5EF4-FFF2-40B4-BE49-F238E27FC236}">
                        <a16:creationId xmlns:a16="http://schemas.microsoft.com/office/drawing/2014/main" id="{626CF33E-24E6-47CC-BD35-65FB6781619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4846787" cy="1913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44421" h="1913890">
                        <a:moveTo>
                          <a:pt x="14219960" y="1913890"/>
                        </a:moveTo>
                        <a:lnTo>
                          <a:pt x="124460" y="1913890"/>
                        </a:lnTo>
                        <a:cubicBezTo>
                          <a:pt x="55880" y="1913890"/>
                          <a:pt x="0" y="1858010"/>
                          <a:pt x="0" y="1789430"/>
                        </a:cubicBezTo>
                        <a:lnTo>
                          <a:pt x="0" y="124460"/>
                        </a:lnTo>
                        <a:cubicBezTo>
                          <a:pt x="0" y="55880"/>
                          <a:pt x="55880" y="0"/>
                          <a:pt x="124460" y="0"/>
                        </a:cubicBezTo>
                        <a:lnTo>
                          <a:pt x="14219960" y="0"/>
                        </a:lnTo>
                        <a:cubicBezTo>
                          <a:pt x="14288540" y="0"/>
                          <a:pt x="14344421" y="55880"/>
                          <a:pt x="14344421" y="124460"/>
                        </a:cubicBezTo>
                        <a:lnTo>
                          <a:pt x="14344421" y="1789430"/>
                        </a:lnTo>
                        <a:cubicBezTo>
                          <a:pt x="14344421" y="1858010"/>
                          <a:pt x="14288540" y="1913890"/>
                          <a:pt x="14219960" y="1913890"/>
                        </a:cubicBezTo>
                        <a:close/>
                      </a:path>
                    </a:pathLst>
                  </a:custGeom>
                  <a:solidFill>
                    <a:srgbClr val="E8E8E8"/>
                  </a:solidFill>
                </p:spPr>
              </p:sp>
            </p:grpSp>
            <p:sp>
              <p:nvSpPr>
                <p:cNvPr id="42" name="TextBox 19">
                  <a:extLst>
                    <a:ext uri="{FF2B5EF4-FFF2-40B4-BE49-F238E27FC236}">
                      <a16:creationId xmlns:a16="http://schemas.microsoft.com/office/drawing/2014/main" id="{BA58A0F4-EE3B-4C32-A130-E45831A47B85}"/>
                    </a:ext>
                  </a:extLst>
                </p:cNvPr>
                <p:cNvSpPr txBox="1"/>
                <p:nvPr/>
              </p:nvSpPr>
              <p:spPr>
                <a:xfrm>
                  <a:off x="293015" y="110121"/>
                  <a:ext cx="8018770" cy="51537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4480"/>
                    </a:lnSpc>
                    <a:spcBef>
                      <a:spcPct val="0"/>
                    </a:spcBef>
                  </a:pPr>
                  <a:r>
                    <a:rPr lang="zh-TW" altLang="en-US" sz="3600" u="none" dirty="0">
                      <a:solidFill>
                        <a:srgbClr val="000000"/>
                      </a:solidFill>
                      <a:latin typeface="DM Sans"/>
                    </a:rPr>
                    <a:t>不知如何處理</a:t>
                  </a:r>
                  <a:r>
                    <a:rPr lang="zh-TW" altLang="en-US" sz="3600" dirty="0">
                      <a:solidFill>
                        <a:srgbClr val="000000"/>
                      </a:solidFill>
                      <a:latin typeface="DM Sans"/>
                    </a:rPr>
                    <a:t> 請找</a:t>
                  </a:r>
                  <a:r>
                    <a:rPr lang="zh-TW" altLang="en-US" sz="3600" dirty="0">
                      <a:solidFill>
                        <a:srgbClr val="FF0000"/>
                      </a:solidFill>
                      <a:latin typeface="DM Sans"/>
                    </a:rPr>
                    <a:t>資訊組</a:t>
                  </a:r>
                  <a:r>
                    <a:rPr lang="zh-TW" altLang="en-US" sz="3600" dirty="0">
                      <a:solidFill>
                        <a:srgbClr val="000000"/>
                      </a:solidFill>
                      <a:latin typeface="DM Sans"/>
                    </a:rPr>
                    <a:t>幫忙下載</a:t>
                  </a:r>
                  <a:endParaRPr lang="en-US" sz="3600" u="none" dirty="0">
                    <a:solidFill>
                      <a:srgbClr val="000000"/>
                    </a:solidFill>
                    <a:latin typeface="DM Sans"/>
                  </a:endParaRPr>
                </a:p>
              </p:txBody>
            </p:sp>
          </p:grpSp>
          <p:grpSp>
            <p:nvGrpSpPr>
              <p:cNvPr id="44" name="Group 29">
                <a:extLst>
                  <a:ext uri="{FF2B5EF4-FFF2-40B4-BE49-F238E27FC236}">
                    <a16:creationId xmlns:a16="http://schemas.microsoft.com/office/drawing/2014/main" id="{EEA529C6-182F-4C66-BFF5-64C4CBC33931}"/>
                  </a:ext>
                </a:extLst>
              </p:cNvPr>
              <p:cNvGrpSpPr/>
              <p:nvPr/>
            </p:nvGrpSpPr>
            <p:grpSpPr>
              <a:xfrm>
                <a:off x="5180957" y="7006449"/>
                <a:ext cx="1451861" cy="1279359"/>
                <a:chOff x="0" y="0"/>
                <a:chExt cx="1913890" cy="1913890"/>
              </a:xfrm>
            </p:grpSpPr>
            <p:sp>
              <p:nvSpPr>
                <p:cNvPr id="45" name="Freeform 30">
                  <a:extLst>
                    <a:ext uri="{FF2B5EF4-FFF2-40B4-BE49-F238E27FC236}">
                      <a16:creationId xmlns:a16="http://schemas.microsoft.com/office/drawing/2014/main" id="{AAC1D5AF-06C0-4392-9578-DF465619B9C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1789430" y="1913890"/>
                      </a:moveTo>
                      <a:lnTo>
                        <a:pt x="124460" y="1913890"/>
                      </a:lnTo>
                      <a:cubicBezTo>
                        <a:pt x="55880" y="1913890"/>
                        <a:pt x="0" y="1858010"/>
                        <a:pt x="0" y="1789430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1789430" y="0"/>
                      </a:lnTo>
                      <a:cubicBezTo>
                        <a:pt x="1858010" y="0"/>
                        <a:pt x="1913890" y="55880"/>
                        <a:pt x="1913890" y="124460"/>
                      </a:cubicBezTo>
                      <a:lnTo>
                        <a:pt x="1913890" y="1789430"/>
                      </a:lnTo>
                      <a:cubicBezTo>
                        <a:pt x="1913890" y="1858010"/>
                        <a:pt x="1858010" y="1913890"/>
                        <a:pt x="1789430" y="1913890"/>
                      </a:cubicBezTo>
                      <a:close/>
                    </a:path>
                  </a:pathLst>
                </a:custGeom>
                <a:solidFill>
                  <a:srgbClr val="43C466"/>
                </a:solidFill>
              </p:spPr>
            </p:sp>
          </p:grpSp>
          <p:sp>
            <p:nvSpPr>
              <p:cNvPr id="46" name="TextBox 31">
                <a:extLst>
                  <a:ext uri="{FF2B5EF4-FFF2-40B4-BE49-F238E27FC236}">
                    <a16:creationId xmlns:a16="http://schemas.microsoft.com/office/drawing/2014/main" id="{45001AEE-18C2-4ED5-91C2-715F1875E167}"/>
                  </a:ext>
                </a:extLst>
              </p:cNvPr>
              <p:cNvSpPr txBox="1"/>
              <p:nvPr/>
            </p:nvSpPr>
            <p:spPr>
              <a:xfrm>
                <a:off x="5542395" y="7421872"/>
                <a:ext cx="718411" cy="51661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960"/>
                  </a:lnSpc>
                </a:pPr>
                <a:r>
                  <a:rPr lang="en-US" altLang="zh-TW" sz="3600" dirty="0">
                    <a:solidFill>
                      <a:srgbClr val="FFFFFF"/>
                    </a:solidFill>
                    <a:latin typeface="DM Sans Bold"/>
                  </a:rPr>
                  <a:t>3</a:t>
                </a:r>
                <a:endParaRPr lang="en-US" sz="3600" dirty="0">
                  <a:solidFill>
                    <a:srgbClr val="FFFFFF"/>
                  </a:solidFill>
                  <a:latin typeface="DM Sans Bold"/>
                </a:endParaRPr>
              </a:p>
            </p:txBody>
          </p:sp>
        </p:grpSp>
      </p:grp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E78EE34-F44D-41B0-8CBD-E4342FCCB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153059"/>
              </p:ext>
            </p:extLst>
          </p:nvPr>
        </p:nvGraphicFramePr>
        <p:xfrm>
          <a:off x="2743199" y="3261817"/>
          <a:ext cx="11890940" cy="640080"/>
        </p:xfrm>
        <a:graphic>
          <a:graphicData uri="http://schemas.openxmlformats.org/drawingml/2006/table">
            <a:tbl>
              <a:tblPr/>
              <a:tblGrid>
                <a:gridCol w="5945470">
                  <a:extLst>
                    <a:ext uri="{9D8B030D-6E8A-4147-A177-3AD203B41FA5}">
                      <a16:colId xmlns:a16="http://schemas.microsoft.com/office/drawing/2014/main" val="1640900219"/>
                    </a:ext>
                  </a:extLst>
                </a:gridCol>
                <a:gridCol w="5945470">
                  <a:extLst>
                    <a:ext uri="{9D8B030D-6E8A-4147-A177-3AD203B41FA5}">
                      <a16:colId xmlns:a16="http://schemas.microsoft.com/office/drawing/2014/main" val="10396564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★五</a:t>
                      </a:r>
                      <a:r>
                        <a:rPr lang="en-US" altLang="zh-TW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.</a:t>
                      </a:r>
                      <a:r>
                        <a:rPr lang="zh-TW" altLang="en-US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六年級下載這個</a:t>
                      </a:r>
                      <a:r>
                        <a:rPr lang="en-US" altLang="zh-TW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:</a:t>
                      </a:r>
                      <a:r>
                        <a:rPr lang="zh-TW" altLang="en-US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成績系統程式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8.1.50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版</a:t>
                      </a:r>
                      <a:r>
                        <a:rPr lang="en-US" altLang="zh-TW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(</a:t>
                      </a:r>
                      <a:r>
                        <a:rPr lang="zh-TW" altLang="en-US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適用</a:t>
                      </a:r>
                      <a:r>
                        <a:rPr lang="en-US" altLang="zh-TW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97</a:t>
                      </a:r>
                      <a:r>
                        <a:rPr lang="zh-TW" altLang="en-US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課綱，即</a:t>
                      </a:r>
                      <a:r>
                        <a:rPr lang="en-US" altLang="zh-TW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107</a:t>
                      </a:r>
                      <a:r>
                        <a:rPr lang="zh-TW" altLang="en-US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學年度前入學</a:t>
                      </a:r>
                      <a:r>
                        <a:rPr lang="en-US" altLang="zh-TW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)</a:t>
                      </a:r>
                      <a:r>
                        <a:rPr lang="en-US" altLang="zh-TW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(111.07.24)</a:t>
                      </a:r>
                      <a:endParaRPr lang="zh-TW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523847"/>
                  </a:ext>
                </a:extLst>
              </a:tr>
            </a:tbl>
          </a:graphicData>
        </a:graphic>
      </p:graphicFrame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A7895AC7-C184-4B67-8D1B-859156C9D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996455"/>
              </p:ext>
            </p:extLst>
          </p:nvPr>
        </p:nvGraphicFramePr>
        <p:xfrm>
          <a:off x="3264638" y="3929131"/>
          <a:ext cx="10848062" cy="640080"/>
        </p:xfrm>
        <a:graphic>
          <a:graphicData uri="http://schemas.openxmlformats.org/drawingml/2006/table">
            <a:tbl>
              <a:tblPr/>
              <a:tblGrid>
                <a:gridCol w="5424031">
                  <a:extLst>
                    <a:ext uri="{9D8B030D-6E8A-4147-A177-3AD203B41FA5}">
                      <a16:colId xmlns:a16="http://schemas.microsoft.com/office/drawing/2014/main" val="3751271396"/>
                    </a:ext>
                  </a:extLst>
                </a:gridCol>
                <a:gridCol w="5424031">
                  <a:extLst>
                    <a:ext uri="{9D8B030D-6E8A-4147-A177-3AD203B41FA5}">
                      <a16:colId xmlns:a16="http://schemas.microsoft.com/office/drawing/2014/main" val="4120107450"/>
                    </a:ext>
                  </a:extLst>
                </a:gridCol>
              </a:tblGrid>
              <a:tr h="142875">
                <a:tc>
                  <a:txBody>
                    <a:bodyPr/>
                    <a:lstStyle/>
                    <a:p>
                      <a:br>
                        <a:rPr lang="zh-TW" altLang="en-US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</a:br>
                      <a:endParaRPr lang="zh-TW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★一到四年級下載這個</a:t>
                      </a:r>
                      <a:r>
                        <a:rPr lang="en-US" altLang="zh-TW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:</a:t>
                      </a:r>
                      <a:r>
                        <a:rPr lang="zh-TW" altLang="en-US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成績系統程式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8.1.65</a:t>
                      </a:r>
                      <a:r>
                        <a:rPr lang="zh-TW" altLang="en-US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版</a:t>
                      </a:r>
                      <a:r>
                        <a:rPr lang="en-US" altLang="zh-TW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(</a:t>
                      </a:r>
                      <a:r>
                        <a:rPr lang="zh-TW" altLang="en-US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適用</a:t>
                      </a:r>
                      <a:r>
                        <a:rPr lang="en-US" altLang="zh-TW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108</a:t>
                      </a:r>
                      <a:r>
                        <a:rPr lang="zh-TW" altLang="en-US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課綱，即</a:t>
                      </a:r>
                      <a:r>
                        <a:rPr lang="en-US" altLang="zh-TW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108</a:t>
                      </a:r>
                      <a:r>
                        <a:rPr lang="zh-TW" altLang="en-US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學年度開始入學</a:t>
                      </a:r>
                      <a:r>
                        <a:rPr lang="en-US" altLang="zh-TW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)</a:t>
                      </a:r>
                      <a:r>
                        <a:rPr lang="en-US" altLang="zh-TW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(111.03.15)</a:t>
                      </a:r>
                      <a:endParaRPr lang="zh-TW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886622"/>
                  </a:ext>
                </a:extLst>
              </a:tr>
            </a:tbl>
          </a:graphicData>
        </a:graphic>
      </p:graphicFrame>
      <p:sp>
        <p:nvSpPr>
          <p:cNvPr id="10" name="矩形 9">
            <a:extLst>
              <a:ext uri="{FF2B5EF4-FFF2-40B4-BE49-F238E27FC236}">
                <a16:creationId xmlns:a16="http://schemas.microsoft.com/office/drawing/2014/main" id="{E118549C-A40D-4AC8-94F8-C032EE31CCD7}"/>
              </a:ext>
            </a:extLst>
          </p:cNvPr>
          <p:cNvSpPr/>
          <p:nvPr/>
        </p:nvSpPr>
        <p:spPr>
          <a:xfrm>
            <a:off x="4714036" y="4601314"/>
            <a:ext cx="11315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108</a:t>
            </a:r>
            <a:r>
              <a:rPr lang="zh-TW" alt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課綱的科目不同 千萬不要下載錯</a:t>
            </a:r>
            <a:r>
              <a:rPr lang="en-US" altLang="zh-TW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  <a:endParaRPr lang="zh-TW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7164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2"/>
          <p:cNvGrpSpPr/>
          <p:nvPr/>
        </p:nvGrpSpPr>
        <p:grpSpPr>
          <a:xfrm>
            <a:off x="270617" y="-90059"/>
            <a:ext cx="10244983" cy="3609065"/>
            <a:chOff x="-353910" y="-686847"/>
            <a:chExt cx="8637233" cy="5025773"/>
          </a:xfrm>
        </p:grpSpPr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353910" y="-472435"/>
              <a:ext cx="8277005" cy="4604155"/>
            </a:xfrm>
            <a:prstGeom prst="rect">
              <a:avLst/>
            </a:prstGeom>
          </p:spPr>
        </p:pic>
        <p:sp>
          <p:nvSpPr>
            <p:cNvPr id="34" name="TextBox 34"/>
            <p:cNvSpPr txBox="1"/>
            <p:nvPr/>
          </p:nvSpPr>
          <p:spPr>
            <a:xfrm>
              <a:off x="-99608" y="-686847"/>
              <a:ext cx="8382931" cy="50257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zh-TW" altLang="en-US" sz="4000" dirty="0">
                  <a:solidFill>
                    <a:srgbClr val="FF0000"/>
                  </a:solidFill>
                  <a:latin typeface="DM Sans"/>
                </a:rPr>
                <a:t>請下載成績處理系統下載</a:t>
              </a:r>
              <a:r>
                <a:rPr lang="en-US" altLang="zh-TW" sz="4000" dirty="0">
                  <a:solidFill>
                    <a:srgbClr val="FF0000"/>
                  </a:solidFill>
                  <a:latin typeface="DM Sans"/>
                </a:rPr>
                <a:t>8.1.50/8.1.65</a:t>
              </a:r>
              <a:r>
                <a:rPr lang="zh-TW" altLang="en-US" sz="4000" dirty="0">
                  <a:solidFill>
                    <a:srgbClr val="FF0000"/>
                  </a:solidFill>
                  <a:latin typeface="DM Sans"/>
                </a:rPr>
                <a:t>版本</a:t>
              </a:r>
              <a:endParaRPr lang="en-US" altLang="zh-TW" sz="4000" dirty="0">
                <a:solidFill>
                  <a:srgbClr val="FF0000"/>
                </a:solidFill>
                <a:latin typeface="DM Sans"/>
              </a:endParaRPr>
            </a:p>
            <a:p>
              <a:pPr>
                <a:lnSpc>
                  <a:spcPts val="7200"/>
                </a:lnSpc>
              </a:pPr>
              <a:r>
                <a:rPr lang="en-US" altLang="zh-TW" sz="4000" dirty="0">
                  <a:solidFill>
                    <a:srgbClr val="FF0000"/>
                  </a:solidFill>
                  <a:latin typeface="DM Sans"/>
                </a:rPr>
                <a:t>(5.6</a:t>
              </a:r>
              <a:r>
                <a:rPr lang="zh-TW" altLang="en-US" sz="4000" dirty="0">
                  <a:solidFill>
                    <a:srgbClr val="FF0000"/>
                  </a:solidFill>
                  <a:latin typeface="DM Sans"/>
                </a:rPr>
                <a:t>年級舊版只能用到</a:t>
              </a:r>
              <a:r>
                <a:rPr lang="en-US" altLang="zh-TW" sz="4000" dirty="0">
                  <a:solidFill>
                    <a:srgbClr val="FF0000"/>
                  </a:solidFill>
                  <a:latin typeface="DM Sans"/>
                </a:rPr>
                <a:t>110</a:t>
              </a:r>
              <a:r>
                <a:rPr lang="zh-TW" altLang="en-US" sz="4000" dirty="0">
                  <a:solidFill>
                    <a:srgbClr val="FF0000"/>
                  </a:solidFill>
                  <a:latin typeface="DM Sans"/>
                </a:rPr>
                <a:t>年度</a:t>
              </a:r>
              <a:r>
                <a:rPr lang="en-US" altLang="zh-TW" sz="4000" dirty="0">
                  <a:solidFill>
                    <a:srgbClr val="FF0000"/>
                  </a:solidFill>
                  <a:latin typeface="DM Sans"/>
                </a:rPr>
                <a:t>)</a:t>
              </a:r>
            </a:p>
            <a:p>
              <a:pPr>
                <a:lnSpc>
                  <a:spcPts val="7200"/>
                </a:lnSpc>
              </a:pPr>
              <a:r>
                <a:rPr lang="en-US" altLang="zh-TW" sz="4000" dirty="0">
                  <a:solidFill>
                    <a:srgbClr val="FF0000"/>
                  </a:solidFill>
                  <a:latin typeface="DM Sans"/>
                </a:rPr>
                <a:t>(1~4</a:t>
              </a:r>
              <a:r>
                <a:rPr lang="zh-TW" altLang="en-US" sz="4000" dirty="0">
                  <a:solidFill>
                    <a:srgbClr val="FF0000"/>
                  </a:solidFill>
                  <a:latin typeface="DM Sans"/>
                </a:rPr>
                <a:t>年級是</a:t>
              </a:r>
              <a:r>
                <a:rPr lang="en-US" altLang="zh-TW" sz="4000" dirty="0">
                  <a:solidFill>
                    <a:srgbClr val="FF0000"/>
                  </a:solidFill>
                  <a:latin typeface="DM Sans"/>
                </a:rPr>
                <a:t>108</a:t>
              </a:r>
              <a:r>
                <a:rPr lang="zh-TW" altLang="en-US" sz="4000" dirty="0">
                  <a:solidFill>
                    <a:srgbClr val="FF0000"/>
                  </a:solidFill>
                  <a:latin typeface="DM Sans"/>
                </a:rPr>
                <a:t>課綱 科目不同</a:t>
              </a:r>
              <a:r>
                <a:rPr lang="en-US" altLang="zh-TW" sz="4000" dirty="0">
                  <a:solidFill>
                    <a:srgbClr val="FF0000"/>
                  </a:solidFill>
                  <a:latin typeface="DM Sans"/>
                </a:rPr>
                <a:t>)</a:t>
              </a:r>
            </a:p>
            <a:p>
              <a:pPr>
                <a:lnSpc>
                  <a:spcPts val="7200"/>
                </a:lnSpc>
              </a:pPr>
              <a:endParaRPr lang="en-US" sz="4000" dirty="0">
                <a:solidFill>
                  <a:srgbClr val="FF0000"/>
                </a:solidFill>
                <a:latin typeface="DM Sans"/>
              </a:endParaRPr>
            </a:p>
          </p:txBody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672215" y="167553"/>
            <a:ext cx="1713159" cy="4573968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4413141" y="4976230"/>
            <a:ext cx="718411" cy="729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600">
                <a:solidFill>
                  <a:srgbClr val="FFFFFF"/>
                </a:solidFill>
                <a:latin typeface="DM Sans Bold"/>
              </a:rPr>
              <a:t>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397349" y="6390656"/>
            <a:ext cx="718411" cy="729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600">
                <a:solidFill>
                  <a:srgbClr val="FFFFFF"/>
                </a:solidFill>
                <a:latin typeface="DM Sans Bold"/>
              </a:rPr>
              <a:t>2</a:t>
            </a:r>
          </a:p>
        </p:txBody>
      </p:sp>
      <p:sp>
        <p:nvSpPr>
          <p:cNvPr id="47" name="TextBox 31">
            <a:extLst>
              <a:ext uri="{FF2B5EF4-FFF2-40B4-BE49-F238E27FC236}">
                <a16:creationId xmlns:a16="http://schemas.microsoft.com/office/drawing/2014/main" id="{4872DE1D-DD0F-4264-B4F7-8E30E4C3208D}"/>
              </a:ext>
            </a:extLst>
          </p:cNvPr>
          <p:cNvSpPr txBox="1"/>
          <p:nvPr/>
        </p:nvSpPr>
        <p:spPr>
          <a:xfrm>
            <a:off x="4474141" y="8965575"/>
            <a:ext cx="718411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altLang="zh-TW" sz="3600" dirty="0">
                <a:solidFill>
                  <a:srgbClr val="FFFFFF"/>
                </a:solidFill>
                <a:latin typeface="DM Sans Bold"/>
              </a:rPr>
              <a:t>5</a:t>
            </a:r>
            <a:endParaRPr lang="en-US" sz="3600" dirty="0">
              <a:solidFill>
                <a:srgbClr val="FFFFFF"/>
              </a:solidFill>
              <a:latin typeface="DM Sans Bold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CEB8B0B-D212-41F2-B230-03EAD611ADD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2" r="19967"/>
          <a:stretch/>
        </p:blipFill>
        <p:spPr>
          <a:xfrm>
            <a:off x="525990" y="5375030"/>
            <a:ext cx="2569855" cy="4721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64F7CDF8-F689-406A-A957-8D971E14F3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4" r="11382"/>
          <a:stretch/>
        </p:blipFill>
        <p:spPr>
          <a:xfrm>
            <a:off x="3144815" y="5334253"/>
            <a:ext cx="2857391" cy="476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2EBDCCE4-5B9C-4992-81EB-5A094AC447C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5" r="8865"/>
          <a:stretch/>
        </p:blipFill>
        <p:spPr>
          <a:xfrm>
            <a:off x="11896901" y="5273056"/>
            <a:ext cx="2937270" cy="4797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D60B4A6A-9256-4A4D-8C06-9A19A261E23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75" t="-440" r="16857" b="440"/>
          <a:stretch/>
        </p:blipFill>
        <p:spPr>
          <a:xfrm>
            <a:off x="5852530" y="5308351"/>
            <a:ext cx="3163866" cy="476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73FF31A1-779B-4CDA-9E8E-189BE41A8C9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2" r="15131"/>
          <a:stretch/>
        </p:blipFill>
        <p:spPr>
          <a:xfrm>
            <a:off x="14883141" y="5262567"/>
            <a:ext cx="2595150" cy="4800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" name="圖片 37">
            <a:extLst>
              <a:ext uri="{FF2B5EF4-FFF2-40B4-BE49-F238E27FC236}">
                <a16:creationId xmlns:a16="http://schemas.microsoft.com/office/drawing/2014/main" id="{99771374-C49F-4216-B6D7-084A43295A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349" y="430185"/>
            <a:ext cx="3544866" cy="4159189"/>
          </a:xfrm>
          <a:prstGeom prst="rect">
            <a:avLst/>
          </a:prstGeom>
        </p:spPr>
      </p:pic>
      <p:sp>
        <p:nvSpPr>
          <p:cNvPr id="39" name="文字方塊 38">
            <a:extLst>
              <a:ext uri="{FF2B5EF4-FFF2-40B4-BE49-F238E27FC236}">
                <a16:creationId xmlns:a16="http://schemas.microsoft.com/office/drawing/2014/main" id="{520EFE5F-9724-4FDB-A84F-868FF3B1721E}"/>
              </a:ext>
            </a:extLst>
          </p:cNvPr>
          <p:cNvSpPr txBox="1"/>
          <p:nvPr/>
        </p:nvSpPr>
        <p:spPr>
          <a:xfrm>
            <a:off x="10946627" y="3000876"/>
            <a:ext cx="2472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要出現</a:t>
            </a:r>
            <a:r>
              <a:rPr lang="en-US" altLang="zh-TW" dirty="0">
                <a:solidFill>
                  <a:srgbClr val="FF0000"/>
                </a:solidFill>
              </a:rPr>
              <a:t>111</a:t>
            </a:r>
            <a:r>
              <a:rPr lang="zh-TW" altLang="en-US" dirty="0">
                <a:solidFill>
                  <a:srgbClr val="FF0000"/>
                </a:solidFill>
              </a:rPr>
              <a:t>學年度</a:t>
            </a:r>
            <a:r>
              <a:rPr lang="zh-TW" altLang="en-US" dirty="0"/>
              <a:t>才對</a:t>
            </a:r>
            <a:r>
              <a:rPr lang="en-US" altLang="zh-TW" dirty="0"/>
              <a:t>!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108</a:t>
            </a:r>
            <a:r>
              <a:rPr lang="zh-TW" altLang="en-US" dirty="0">
                <a:solidFill>
                  <a:srgbClr val="FF0000"/>
                </a:solidFill>
              </a:rPr>
              <a:t>課綱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zh-TW" altLang="en-US" dirty="0">
                <a:solidFill>
                  <a:srgbClr val="FF0000"/>
                </a:solidFill>
              </a:rPr>
              <a:t>五六年級介面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長一樣 不要搞混</a:t>
            </a:r>
            <a:r>
              <a:rPr lang="en-US" altLang="zh-TW" dirty="0">
                <a:solidFill>
                  <a:srgbClr val="FF0000"/>
                </a:solidFill>
              </a:rPr>
              <a:t>!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9372F6C3-28EC-42B4-9A83-9C536F939848}"/>
              </a:ext>
            </a:extLst>
          </p:cNvPr>
          <p:cNvSpPr txBox="1"/>
          <p:nvPr/>
        </p:nvSpPr>
        <p:spPr>
          <a:xfrm>
            <a:off x="6114694" y="5482056"/>
            <a:ext cx="2937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下載定要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選</a:t>
            </a:r>
            <a:r>
              <a:rPr lang="en-US" altLang="zh-TW" dirty="0">
                <a:solidFill>
                  <a:srgbClr val="FF0000"/>
                </a:solidFill>
                <a:highlight>
                  <a:srgbClr val="FFFF00"/>
                </a:highlight>
              </a:rPr>
              <a:t>D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槽</a:t>
            </a:r>
            <a:r>
              <a:rPr lang="en-US" altLang="zh-TW" dirty="0">
                <a:solidFill>
                  <a:srgbClr val="FF0000"/>
                </a:solidFill>
              </a:rPr>
              <a:t>!</a:t>
            </a:r>
            <a:r>
              <a:rPr lang="zh-TW" altLang="en-US" dirty="0">
                <a:solidFill>
                  <a:srgbClr val="FF0000"/>
                </a:solidFill>
              </a:rPr>
              <a:t>才不會還原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06DEDE6B-4E0B-4B21-957B-DCA4F85CB8A4}"/>
              </a:ext>
            </a:extLst>
          </p:cNvPr>
          <p:cNvSpPr txBox="1"/>
          <p:nvPr/>
        </p:nvSpPr>
        <p:spPr>
          <a:xfrm>
            <a:off x="3723917" y="6518203"/>
            <a:ext cx="2937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請先解壓縮</a:t>
            </a:r>
            <a:r>
              <a:rPr lang="en-US" altLang="zh-TW" dirty="0">
                <a:solidFill>
                  <a:srgbClr val="FF0000"/>
                </a:solidFill>
              </a:rPr>
              <a:t>!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AF9A125D-40AA-442F-8C9C-5D188AF2EBFD}"/>
              </a:ext>
            </a:extLst>
          </p:cNvPr>
          <p:cNvSpPr txBox="1"/>
          <p:nvPr/>
        </p:nvSpPr>
        <p:spPr>
          <a:xfrm>
            <a:off x="1081115" y="9297525"/>
            <a:ext cx="2937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去學籍系統下載</a:t>
            </a:r>
            <a:r>
              <a:rPr lang="en-US" altLang="zh-TW" dirty="0">
                <a:solidFill>
                  <a:srgbClr val="FF0000"/>
                </a:solidFill>
              </a:rPr>
              <a:t>!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BDB56170-0329-4FC8-B1B1-E0DD16E709A1}"/>
              </a:ext>
            </a:extLst>
          </p:cNvPr>
          <p:cNvSpPr txBox="1"/>
          <p:nvPr/>
        </p:nvSpPr>
        <p:spPr>
          <a:xfrm>
            <a:off x="12293398" y="7715503"/>
            <a:ext cx="2937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耐心給他跑</a:t>
            </a:r>
            <a:r>
              <a:rPr lang="en-US" altLang="zh-TW" dirty="0">
                <a:solidFill>
                  <a:srgbClr val="FF0000"/>
                </a:solidFill>
              </a:rPr>
              <a:t>~~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F4FFAAB3-E395-43EF-A1A8-AEEBB0EC82F8}"/>
              </a:ext>
            </a:extLst>
          </p:cNvPr>
          <p:cNvSpPr txBox="1"/>
          <p:nvPr/>
        </p:nvSpPr>
        <p:spPr>
          <a:xfrm>
            <a:off x="15540105" y="6468763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下載成功</a:t>
            </a:r>
            <a:r>
              <a:rPr lang="en-US" altLang="zh-TW" dirty="0">
                <a:solidFill>
                  <a:srgbClr val="FF0000"/>
                </a:solidFill>
              </a:rPr>
              <a:t>!!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2F03F6A3-7D3D-45EC-9C7B-90229AA474B3}"/>
              </a:ext>
            </a:extLst>
          </p:cNvPr>
          <p:cNvSpPr/>
          <p:nvPr/>
        </p:nvSpPr>
        <p:spPr>
          <a:xfrm>
            <a:off x="525989" y="6390656"/>
            <a:ext cx="259204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pic>
        <p:nvPicPr>
          <p:cNvPr id="55" name="圖片 54">
            <a:extLst>
              <a:ext uri="{FF2B5EF4-FFF2-40B4-BE49-F238E27FC236}">
                <a16:creationId xmlns:a16="http://schemas.microsoft.com/office/drawing/2014/main" id="{6583DA23-EF65-4784-B735-4FC1E8912D5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83"/>
          <a:stretch/>
        </p:blipFill>
        <p:spPr>
          <a:xfrm>
            <a:off x="9051964" y="5299639"/>
            <a:ext cx="2795967" cy="4726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6" name="文字方塊 55">
            <a:extLst>
              <a:ext uri="{FF2B5EF4-FFF2-40B4-BE49-F238E27FC236}">
                <a16:creationId xmlns:a16="http://schemas.microsoft.com/office/drawing/2014/main" id="{E370F2AB-1139-497C-87AF-F486A994AFFA}"/>
              </a:ext>
            </a:extLst>
          </p:cNvPr>
          <p:cNvSpPr txBox="1"/>
          <p:nvPr/>
        </p:nvSpPr>
        <p:spPr>
          <a:xfrm>
            <a:off x="9466055" y="7948231"/>
            <a:ext cx="2937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按下</a:t>
            </a:r>
            <a:r>
              <a:rPr lang="en-US" altLang="zh-TW" dirty="0">
                <a:solidFill>
                  <a:srgbClr val="FF0000"/>
                </a:solidFill>
              </a:rPr>
              <a:t>Setup</a:t>
            </a:r>
            <a:r>
              <a:rPr lang="zh-TW" altLang="en-US" dirty="0">
                <a:solidFill>
                  <a:srgbClr val="FF0000"/>
                </a:solidFill>
              </a:rPr>
              <a:t>就對了</a:t>
            </a:r>
            <a:r>
              <a:rPr lang="en-US" altLang="zh-TW" dirty="0">
                <a:solidFill>
                  <a:srgbClr val="FF0000"/>
                </a:solidFill>
              </a:rPr>
              <a:t>!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A8838537-4DD4-48EA-AEB1-7D6801AE953E}"/>
              </a:ext>
            </a:extLst>
          </p:cNvPr>
          <p:cNvSpPr/>
          <p:nvPr/>
        </p:nvSpPr>
        <p:spPr>
          <a:xfrm>
            <a:off x="10301269" y="626710"/>
            <a:ext cx="259204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AE20C5B-78D7-4D90-B980-B467DE500E9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5" y="2569582"/>
            <a:ext cx="2031019" cy="2709247"/>
          </a:xfrm>
          <a:prstGeom prst="rect">
            <a:avLst/>
          </a:prstGeom>
        </p:spPr>
      </p:pic>
      <p:sp>
        <p:nvSpPr>
          <p:cNvPr id="29" name="文字方塊 28">
            <a:extLst>
              <a:ext uri="{FF2B5EF4-FFF2-40B4-BE49-F238E27FC236}">
                <a16:creationId xmlns:a16="http://schemas.microsoft.com/office/drawing/2014/main" id="{BA779AD9-B348-40C6-A53C-31F8D0F26882}"/>
              </a:ext>
            </a:extLst>
          </p:cNvPr>
          <p:cNvSpPr txBox="1"/>
          <p:nvPr/>
        </p:nvSpPr>
        <p:spPr>
          <a:xfrm>
            <a:off x="3083479" y="3334340"/>
            <a:ext cx="2937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從這裡進去</a:t>
            </a:r>
            <a:r>
              <a:rPr lang="en-US" altLang="zh-TW" dirty="0">
                <a:solidFill>
                  <a:srgbClr val="FF0000"/>
                </a:solidFill>
              </a:rPr>
              <a:t>!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圖說文字: 直線加上框線和強調線 5">
            <a:extLst>
              <a:ext uri="{FF2B5EF4-FFF2-40B4-BE49-F238E27FC236}">
                <a16:creationId xmlns:a16="http://schemas.microsoft.com/office/drawing/2014/main" id="{0B3A270F-85D9-42A5-8C7F-DABBC3270C45}"/>
              </a:ext>
            </a:extLst>
          </p:cNvPr>
          <p:cNvSpPr/>
          <p:nvPr/>
        </p:nvSpPr>
        <p:spPr>
          <a:xfrm>
            <a:off x="3095845" y="2965040"/>
            <a:ext cx="3115178" cy="763192"/>
          </a:xfrm>
          <a:prstGeom prst="accentBorderCallout1">
            <a:avLst>
              <a:gd name="adj1" fmla="val 18750"/>
              <a:gd name="adj2" fmla="val -8333"/>
              <a:gd name="adj3" fmla="val 83403"/>
              <a:gd name="adj4" fmla="val -6475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15695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2"/>
          <p:cNvGrpSpPr/>
          <p:nvPr/>
        </p:nvGrpSpPr>
        <p:grpSpPr>
          <a:xfrm>
            <a:off x="560809" y="582964"/>
            <a:ext cx="15282471" cy="3453116"/>
            <a:chOff x="0" y="0"/>
            <a:chExt cx="20376627" cy="4604155"/>
          </a:xfrm>
        </p:grpSpPr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7988281" cy="4604155"/>
            </a:xfrm>
            <a:prstGeom prst="rect">
              <a:avLst/>
            </a:prstGeom>
          </p:spPr>
        </p:pic>
        <p:sp>
          <p:nvSpPr>
            <p:cNvPr id="34" name="TextBox 34"/>
            <p:cNvSpPr txBox="1"/>
            <p:nvPr/>
          </p:nvSpPr>
          <p:spPr>
            <a:xfrm>
              <a:off x="967025" y="724744"/>
              <a:ext cx="6009082" cy="254616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altLang="zh-TW" sz="8800" dirty="0">
                  <a:solidFill>
                    <a:schemeClr val="accent5">
                      <a:lumMod val="50000"/>
                    </a:schemeClr>
                  </a:solidFill>
                  <a:latin typeface="DM Sans"/>
                </a:rPr>
                <a:t>A1/A2</a:t>
              </a:r>
              <a:r>
                <a:rPr lang="zh-TW" altLang="en-US" sz="8800" dirty="0">
                  <a:solidFill>
                    <a:schemeClr val="accent5">
                      <a:lumMod val="50000"/>
                    </a:schemeClr>
                  </a:solidFill>
                  <a:latin typeface="DM Sans"/>
                </a:rPr>
                <a:t>在東園</a:t>
              </a:r>
              <a:endParaRPr lang="en-US" sz="8800" dirty="0">
                <a:solidFill>
                  <a:schemeClr val="accent5">
                    <a:lumMod val="50000"/>
                  </a:schemeClr>
                </a:solidFill>
                <a:latin typeface="DM Sans"/>
              </a:endParaRPr>
            </a:p>
          </p:txBody>
        </p:sp>
        <p:sp>
          <p:nvSpPr>
            <p:cNvPr id="47" name="TextBox 34">
              <a:extLst>
                <a:ext uri="{FF2B5EF4-FFF2-40B4-BE49-F238E27FC236}">
                  <a16:creationId xmlns:a16="http://schemas.microsoft.com/office/drawing/2014/main" id="{35879011-957C-4D4D-8BA7-FF9F4A47DB44}"/>
                </a:ext>
              </a:extLst>
            </p:cNvPr>
            <p:cNvSpPr txBox="1"/>
            <p:nvPr/>
          </p:nvSpPr>
          <p:spPr>
            <a:xfrm>
              <a:off x="8129029" y="1840092"/>
              <a:ext cx="12247598" cy="10690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altLang="zh-TW" sz="3600" dirty="0">
                  <a:solidFill>
                    <a:schemeClr val="accent5">
                      <a:lumMod val="50000"/>
                    </a:schemeClr>
                  </a:solidFill>
                  <a:latin typeface="+mn-ea"/>
                </a:rPr>
                <a:t>A1/A2</a:t>
              </a:r>
              <a:r>
                <a:rPr lang="zh-TW" altLang="en-US" sz="3600" dirty="0">
                  <a:solidFill>
                    <a:schemeClr val="accent5">
                      <a:lumMod val="50000"/>
                    </a:schemeClr>
                  </a:solidFill>
                  <a:latin typeface="+mn-ea"/>
                </a:rPr>
                <a:t>跟</a:t>
              </a:r>
              <a:r>
                <a:rPr lang="en-US" altLang="zh-TW" sz="3600" dirty="0" err="1">
                  <a:solidFill>
                    <a:schemeClr val="accent5">
                      <a:lumMod val="50000"/>
                    </a:schemeClr>
                  </a:solidFill>
                  <a:latin typeface="+mn-ea"/>
                </a:rPr>
                <a:t>ipad</a:t>
              </a:r>
              <a:r>
                <a:rPr lang="zh-TW" altLang="en-US" sz="3600" dirty="0">
                  <a:solidFill>
                    <a:schemeClr val="accent5">
                      <a:lumMod val="50000"/>
                    </a:schemeClr>
                  </a:solidFill>
                  <a:latin typeface="+mn-ea"/>
                </a:rPr>
                <a:t>初階</a:t>
              </a:r>
              <a:r>
                <a:rPr lang="en-US" altLang="zh-TW" sz="3600" dirty="0">
                  <a:solidFill>
                    <a:schemeClr val="accent5">
                      <a:lumMod val="50000"/>
                    </a:schemeClr>
                  </a:solidFill>
                  <a:latin typeface="+mn-ea"/>
                </a:rPr>
                <a:t>/</a:t>
              </a:r>
              <a:r>
                <a:rPr lang="zh-TW" altLang="en-US" sz="3600" dirty="0">
                  <a:solidFill>
                    <a:schemeClr val="accent5">
                      <a:lumMod val="50000"/>
                    </a:schemeClr>
                  </a:solidFill>
                  <a:latin typeface="+mn-ea"/>
                </a:rPr>
                <a:t>進階研習是完全不相關</a:t>
              </a:r>
              <a:r>
                <a:rPr lang="en-US" altLang="zh-TW" sz="3600" dirty="0">
                  <a:solidFill>
                    <a:schemeClr val="accent5">
                      <a:lumMod val="50000"/>
                    </a:schemeClr>
                  </a:solidFill>
                  <a:latin typeface="+mn-ea"/>
                </a:rPr>
                <a:t>!</a:t>
              </a:r>
              <a:endParaRPr lang="en-US" sz="3600" dirty="0">
                <a:solidFill>
                  <a:schemeClr val="accent5">
                    <a:lumMod val="50000"/>
                  </a:schemeClr>
                </a:solidFill>
                <a:latin typeface="+mn-ea"/>
              </a:endParaRPr>
            </a:p>
          </p:txBody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113898" y="3413750"/>
            <a:ext cx="2328416" cy="6216646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6544350" y="3239704"/>
            <a:ext cx="10992281" cy="1279359"/>
            <a:chOff x="0" y="0"/>
            <a:chExt cx="8895863" cy="1167604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8895863" cy="1167604"/>
              <a:chOff x="0" y="0"/>
              <a:chExt cx="14581744" cy="19138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4581744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344421" h="1913890">
                    <a:moveTo>
                      <a:pt x="1421996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219960" y="0"/>
                    </a:lnTo>
                    <a:cubicBezTo>
                      <a:pt x="14288540" y="0"/>
                      <a:pt x="14344421" y="55880"/>
                      <a:pt x="14344421" y="124460"/>
                    </a:cubicBezTo>
                    <a:lnTo>
                      <a:pt x="14344421" y="1789430"/>
                    </a:lnTo>
                    <a:cubicBezTo>
                      <a:pt x="14344421" y="1858010"/>
                      <a:pt x="14288540" y="1913890"/>
                      <a:pt x="14219960" y="1913890"/>
                    </a:cubicBezTo>
                    <a:close/>
                  </a:path>
                </a:pathLst>
              </a:custGeom>
              <a:solidFill>
                <a:srgbClr val="E8E8E8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694976" y="158843"/>
              <a:ext cx="6968338" cy="733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480"/>
                </a:lnSpc>
                <a:spcBef>
                  <a:spcPct val="0"/>
                </a:spcBef>
              </a:pPr>
              <a:endParaRPr lang="en-US" sz="3200" u="none" dirty="0">
                <a:solidFill>
                  <a:srgbClr val="000000"/>
                </a:solidFill>
                <a:latin typeface="DM San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593786" y="5951728"/>
            <a:ext cx="11942845" cy="1279359"/>
            <a:chOff x="-762359" y="-26431"/>
            <a:chExt cx="9665138" cy="1167604"/>
          </a:xfrm>
        </p:grpSpPr>
        <p:grpSp>
          <p:nvGrpSpPr>
            <p:cNvPr id="9" name="Group 9"/>
            <p:cNvGrpSpPr/>
            <p:nvPr/>
          </p:nvGrpSpPr>
          <p:grpSpPr>
            <a:xfrm>
              <a:off x="-762359" y="-26431"/>
              <a:ext cx="9665138" cy="1167604"/>
              <a:chOff x="-1249629" y="-43324"/>
              <a:chExt cx="15842710" cy="19138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1249629" y="-43324"/>
                <a:ext cx="1584271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344421" h="1913890">
                    <a:moveTo>
                      <a:pt x="1421996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219960" y="0"/>
                    </a:lnTo>
                    <a:cubicBezTo>
                      <a:pt x="14288540" y="0"/>
                      <a:pt x="14344421" y="55880"/>
                      <a:pt x="14344421" y="124460"/>
                    </a:cubicBezTo>
                    <a:lnTo>
                      <a:pt x="14344421" y="1789430"/>
                    </a:lnTo>
                    <a:cubicBezTo>
                      <a:pt x="14344421" y="1858010"/>
                      <a:pt x="14288540" y="1913890"/>
                      <a:pt x="14219960" y="1913890"/>
                    </a:cubicBezTo>
                    <a:close/>
                  </a:path>
                </a:pathLst>
              </a:custGeom>
              <a:solidFill>
                <a:srgbClr val="E8E8E8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682276" y="207676"/>
              <a:ext cx="6968338" cy="733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480"/>
                </a:lnSpc>
                <a:spcBef>
                  <a:spcPct val="0"/>
                </a:spcBef>
              </a:pPr>
              <a:endParaRPr lang="en-US" sz="3200" dirty="0">
                <a:solidFill>
                  <a:srgbClr val="000000"/>
                </a:solidFill>
                <a:latin typeface="DM Sans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519853" y="4590566"/>
            <a:ext cx="11000829" cy="1279359"/>
            <a:chOff x="-1" y="0"/>
            <a:chExt cx="8902780" cy="1167604"/>
          </a:xfrm>
        </p:grpSpPr>
        <p:grpSp>
          <p:nvGrpSpPr>
            <p:cNvPr id="13" name="Group 13"/>
            <p:cNvGrpSpPr/>
            <p:nvPr/>
          </p:nvGrpSpPr>
          <p:grpSpPr>
            <a:xfrm>
              <a:off x="-1" y="0"/>
              <a:ext cx="8902780" cy="1167604"/>
              <a:chOff x="-1" y="0"/>
              <a:chExt cx="14593083" cy="191389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1" y="0"/>
                <a:ext cx="1459308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344421" h="1913890">
                    <a:moveTo>
                      <a:pt x="1421996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219960" y="0"/>
                    </a:lnTo>
                    <a:cubicBezTo>
                      <a:pt x="14288540" y="0"/>
                      <a:pt x="14344421" y="55880"/>
                      <a:pt x="14344421" y="124460"/>
                    </a:cubicBezTo>
                    <a:lnTo>
                      <a:pt x="14344421" y="1789430"/>
                    </a:lnTo>
                    <a:cubicBezTo>
                      <a:pt x="14344421" y="1858010"/>
                      <a:pt x="14288540" y="1913890"/>
                      <a:pt x="14219960" y="1913890"/>
                    </a:cubicBezTo>
                    <a:close/>
                  </a:path>
                </a:pathLst>
              </a:custGeom>
              <a:solidFill>
                <a:srgbClr val="E8E8E8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682276" y="203719"/>
              <a:ext cx="8068803" cy="733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480"/>
                </a:lnSpc>
                <a:spcBef>
                  <a:spcPct val="0"/>
                </a:spcBef>
              </a:pPr>
              <a:endParaRPr lang="en-US" sz="3200" u="none" dirty="0">
                <a:solidFill>
                  <a:srgbClr val="000000"/>
                </a:solidFill>
                <a:latin typeface="DM Sans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570314" y="7335038"/>
            <a:ext cx="10992281" cy="1317071"/>
            <a:chOff x="0" y="0"/>
            <a:chExt cx="8895863" cy="1202022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8895863" cy="1167604"/>
              <a:chOff x="0" y="0"/>
              <a:chExt cx="14581744" cy="191389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4581744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344421" h="1913890">
                    <a:moveTo>
                      <a:pt x="1421996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219960" y="0"/>
                    </a:lnTo>
                    <a:cubicBezTo>
                      <a:pt x="14288540" y="0"/>
                      <a:pt x="14344421" y="55880"/>
                      <a:pt x="14344421" y="124460"/>
                    </a:cubicBezTo>
                    <a:lnTo>
                      <a:pt x="14344421" y="1789430"/>
                    </a:lnTo>
                    <a:cubicBezTo>
                      <a:pt x="14344421" y="1858010"/>
                      <a:pt x="14288540" y="1913890"/>
                      <a:pt x="14219960" y="1913890"/>
                    </a:cubicBezTo>
                    <a:close/>
                  </a:path>
                </a:pathLst>
              </a:custGeom>
              <a:solidFill>
                <a:srgbClr val="E8E8E8"/>
              </a:solid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682276" y="134107"/>
              <a:ext cx="7975429" cy="10679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4480"/>
                </a:lnSpc>
                <a:spcBef>
                  <a:spcPct val="0"/>
                </a:spcBef>
              </a:pPr>
              <a:r>
                <a:rPr lang="zh-TW" altLang="en-US" sz="4800" dirty="0">
                  <a:solidFill>
                    <a:srgbClr val="FF0000"/>
                  </a:solidFill>
                  <a:latin typeface="DM Sans"/>
                </a:rPr>
                <a:t>三年內要完成</a:t>
              </a:r>
              <a:r>
                <a:rPr lang="en-US" altLang="zh-TW" sz="4800" dirty="0">
                  <a:solidFill>
                    <a:srgbClr val="FF0000"/>
                  </a:solidFill>
                  <a:latin typeface="DM Sans"/>
                </a:rPr>
                <a:t>A1/A2.</a:t>
              </a:r>
            </a:p>
            <a:p>
              <a:pPr marL="0" lvl="0" indent="0" algn="l">
                <a:lnSpc>
                  <a:spcPts val="4480"/>
                </a:lnSpc>
                <a:spcBef>
                  <a:spcPct val="0"/>
                </a:spcBef>
              </a:pPr>
              <a:r>
                <a:rPr lang="zh-TW" altLang="en-US" sz="4800" dirty="0">
                  <a:solidFill>
                    <a:srgbClr val="FF0000"/>
                  </a:solidFill>
                  <a:latin typeface="DM Sans"/>
                </a:rPr>
                <a:t>更認真可以參加數位工作坊</a:t>
              </a:r>
              <a:endParaRPr lang="en-US" altLang="zh-TW" sz="4800" dirty="0">
                <a:solidFill>
                  <a:srgbClr val="FF0000"/>
                </a:solidFill>
                <a:latin typeface="DM San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602331" y="3239704"/>
            <a:ext cx="1442764" cy="1279359"/>
            <a:chOff x="0" y="0"/>
            <a:chExt cx="1913890" cy="191389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43C466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5990298" y="3542470"/>
            <a:ext cx="713910" cy="729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600">
                <a:solidFill>
                  <a:srgbClr val="FFFFFF"/>
                </a:solidFill>
                <a:latin typeface="DM Sans Bold"/>
              </a:rPr>
              <a:t>1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5593784" y="5980689"/>
            <a:ext cx="1442764" cy="1279359"/>
            <a:chOff x="0" y="0"/>
            <a:chExt cx="1913890" cy="191389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43C466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5966058" y="6336961"/>
            <a:ext cx="713910" cy="729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600">
                <a:solidFill>
                  <a:srgbClr val="FFFFFF"/>
                </a:solidFill>
                <a:latin typeface="DM Sans Bold"/>
              </a:rPr>
              <a:t>3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5602331" y="4590566"/>
            <a:ext cx="1442764" cy="1279359"/>
            <a:chOff x="0" y="0"/>
            <a:chExt cx="1913890" cy="191389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43C466"/>
            </a:solidFill>
          </p:spPr>
        </p:sp>
      </p:grpSp>
      <p:sp>
        <p:nvSpPr>
          <p:cNvPr id="28" name="TextBox 28"/>
          <p:cNvSpPr txBox="1"/>
          <p:nvPr/>
        </p:nvSpPr>
        <p:spPr>
          <a:xfrm>
            <a:off x="5974605" y="4914205"/>
            <a:ext cx="713910" cy="729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600">
                <a:solidFill>
                  <a:srgbClr val="FFFFFF"/>
                </a:solidFill>
                <a:latin typeface="DM Sans Bold"/>
              </a:rPr>
              <a:t>2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5628295" y="7335038"/>
            <a:ext cx="1442764" cy="1279359"/>
            <a:chOff x="0" y="0"/>
            <a:chExt cx="1913890" cy="191389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43C466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5984876" y="7679244"/>
            <a:ext cx="713910" cy="729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600">
                <a:solidFill>
                  <a:srgbClr val="FFFFFF"/>
                </a:solidFill>
                <a:latin typeface="DM Sans Bold"/>
              </a:rPr>
              <a:t>4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BBEEB33E-2F7E-4676-A487-F5F68BEDB1C5}"/>
              </a:ext>
            </a:extLst>
          </p:cNvPr>
          <p:cNvSpPr/>
          <p:nvPr/>
        </p:nvSpPr>
        <p:spPr>
          <a:xfrm>
            <a:off x="6913291" y="3466173"/>
            <a:ext cx="10256334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/>
              <a:t> </a:t>
            </a:r>
            <a:r>
              <a:rPr lang="zh-TW" altLang="en-US" sz="3200" dirty="0"/>
              <a:t>市網主辦</a:t>
            </a:r>
            <a:r>
              <a:rPr lang="en-US" altLang="zh-TW" sz="3200" dirty="0"/>
              <a:t>:A1:11/30</a:t>
            </a:r>
            <a:r>
              <a:rPr lang="zh-TW" altLang="en-US" sz="3200" dirty="0"/>
              <a:t>（三）是線上</a:t>
            </a:r>
            <a:r>
              <a:rPr lang="en-US" altLang="zh-TW" sz="3200" dirty="0"/>
              <a:t>A1</a:t>
            </a:r>
            <a:r>
              <a:rPr lang="zh-TW" altLang="en-US" sz="3200" dirty="0"/>
              <a:t>，上線</a:t>
            </a:r>
            <a:r>
              <a:rPr lang="en-US" altLang="zh-TW" sz="3200" dirty="0"/>
              <a:t>100</a:t>
            </a:r>
            <a:r>
              <a:rPr lang="zh-TW" altLang="en-US" sz="3200" dirty="0"/>
              <a:t>人</a:t>
            </a:r>
            <a:r>
              <a:rPr lang="en-US" altLang="zh-TW" sz="3200" dirty="0"/>
              <a:t>(</a:t>
            </a:r>
            <a:r>
              <a:rPr lang="zh-TW" altLang="en-US" sz="3200" dirty="0"/>
              <a:t>已滿額</a:t>
            </a:r>
            <a:r>
              <a:rPr lang="en-US" altLang="zh-TW" sz="3200" dirty="0"/>
              <a:t>)</a:t>
            </a:r>
          </a:p>
          <a:p>
            <a:r>
              <a:rPr lang="zh-TW" altLang="en-US" sz="2000" dirty="0">
                <a:solidFill>
                  <a:srgbClr val="FF0000"/>
                </a:solidFill>
              </a:rPr>
              <a:t>  可以改報他校的</a:t>
            </a:r>
          </a:p>
          <a:p>
            <a:endParaRPr lang="zh-TW" altLang="en-US" sz="4000" dirty="0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459A7918-2053-4C8D-BF6D-7655E8CB5D33}"/>
              </a:ext>
            </a:extLst>
          </p:cNvPr>
          <p:cNvSpPr/>
          <p:nvPr/>
        </p:nvSpPr>
        <p:spPr>
          <a:xfrm>
            <a:off x="7258260" y="5033461"/>
            <a:ext cx="1930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TW" sz="4000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A17A75C1-E524-4D8D-A6CF-299CB78E1061}"/>
              </a:ext>
            </a:extLst>
          </p:cNvPr>
          <p:cNvSpPr/>
          <p:nvPr/>
        </p:nvSpPr>
        <p:spPr>
          <a:xfrm>
            <a:off x="6913291" y="5956792"/>
            <a:ext cx="1060739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/>
              <a:t>目前完成</a:t>
            </a:r>
            <a:r>
              <a:rPr lang="en-US" altLang="zh-TW" sz="4400" dirty="0"/>
              <a:t>A1 :84</a:t>
            </a:r>
            <a:r>
              <a:rPr lang="zh-TW" altLang="en-US" sz="4400" dirty="0"/>
              <a:t>人 </a:t>
            </a:r>
            <a:r>
              <a:rPr lang="en-US" altLang="zh-TW" sz="4400" dirty="0"/>
              <a:t>A2:</a:t>
            </a:r>
            <a:r>
              <a:rPr lang="zh-TW" altLang="en-US" sz="4400" dirty="0"/>
              <a:t> </a:t>
            </a:r>
            <a:r>
              <a:rPr lang="en-US" altLang="zh-TW" sz="4400" dirty="0"/>
              <a:t>89</a:t>
            </a:r>
            <a:r>
              <a:rPr lang="zh-TW" altLang="en-US" sz="4400" dirty="0"/>
              <a:t>  </a:t>
            </a:r>
            <a:r>
              <a:rPr lang="en-US" altLang="zh-TW" sz="4400" dirty="0">
                <a:solidFill>
                  <a:srgbClr val="FF0000"/>
                </a:solidFill>
              </a:rPr>
              <a:t>(</a:t>
            </a:r>
            <a:r>
              <a:rPr lang="zh-TW" altLang="en-US" sz="4400" dirty="0">
                <a:solidFill>
                  <a:srgbClr val="FF0000"/>
                </a:solidFill>
              </a:rPr>
              <a:t>統計表已傳群組</a:t>
            </a:r>
            <a:r>
              <a:rPr lang="en-US" altLang="zh-TW" sz="4400" dirty="0">
                <a:solidFill>
                  <a:srgbClr val="FF0000"/>
                </a:solidFill>
              </a:rPr>
              <a:t>)</a:t>
            </a:r>
            <a:endParaRPr lang="en-US" altLang="zh-TW" sz="4400" dirty="0"/>
          </a:p>
          <a:p>
            <a:r>
              <a:rPr lang="en-US" altLang="zh-TW" sz="4000" dirty="0"/>
              <a:t>IPAD</a:t>
            </a:r>
            <a:r>
              <a:rPr lang="zh-TW" altLang="en-US" sz="4000" dirty="0"/>
              <a:t>初階</a:t>
            </a:r>
            <a:r>
              <a:rPr lang="en-US" altLang="zh-TW" sz="4000" dirty="0"/>
              <a:t>:132</a:t>
            </a:r>
            <a:r>
              <a:rPr lang="zh-TW" altLang="en-US" sz="4000" dirty="0"/>
              <a:t>  </a:t>
            </a:r>
            <a:r>
              <a:rPr lang="en-US" altLang="zh-TW" sz="4000" dirty="0"/>
              <a:t>IPAD</a:t>
            </a:r>
            <a:r>
              <a:rPr lang="zh-TW" altLang="en-US" sz="4000" dirty="0"/>
              <a:t>進階</a:t>
            </a:r>
            <a:r>
              <a:rPr lang="en-US" altLang="zh-TW" sz="4000" dirty="0"/>
              <a:t>:14(</a:t>
            </a:r>
            <a:r>
              <a:rPr lang="zh-TW" altLang="en-US" sz="4000" dirty="0"/>
              <a:t>東園已達標</a:t>
            </a:r>
            <a:r>
              <a:rPr lang="en-US" altLang="zh-TW" sz="4000" dirty="0"/>
              <a:t>61.5%)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F5BB3C2-6A3E-4BE8-8170-06B594C0B553}"/>
              </a:ext>
            </a:extLst>
          </p:cNvPr>
          <p:cNvSpPr/>
          <p:nvPr/>
        </p:nvSpPr>
        <p:spPr>
          <a:xfrm>
            <a:off x="7016393" y="4703103"/>
            <a:ext cx="886172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/>
              <a:t>市網主辦</a:t>
            </a:r>
            <a:r>
              <a:rPr lang="en-US" altLang="zh-TW" sz="3200" dirty="0"/>
              <a:t>:A2:12/21</a:t>
            </a:r>
            <a:r>
              <a:rPr lang="zh-TW" altLang="en-US" sz="3200" dirty="0"/>
              <a:t>（三）是</a:t>
            </a:r>
            <a:r>
              <a:rPr lang="en-US" altLang="zh-TW" sz="3200" dirty="0"/>
              <a:t>A2</a:t>
            </a:r>
            <a:r>
              <a:rPr lang="zh-TW" altLang="en-US" sz="3200" dirty="0"/>
              <a:t>實體，上限</a:t>
            </a:r>
            <a:r>
              <a:rPr lang="en-US" altLang="zh-TW" sz="3200" dirty="0"/>
              <a:t>30</a:t>
            </a:r>
            <a:r>
              <a:rPr lang="zh-TW" altLang="en-US" sz="3200" dirty="0"/>
              <a:t>人，</a:t>
            </a:r>
            <a:endParaRPr lang="en-US" altLang="zh-TW" sz="3200" dirty="0"/>
          </a:p>
          <a:p>
            <a:r>
              <a:rPr lang="zh-TW" altLang="en-US" sz="3200" dirty="0"/>
              <a:t>目前報名</a:t>
            </a:r>
            <a:r>
              <a:rPr lang="en-US" altLang="zh-TW" sz="3200" dirty="0"/>
              <a:t>26</a:t>
            </a:r>
            <a:r>
              <a:rPr lang="zh-TW" altLang="en-US" sz="3200" dirty="0"/>
              <a:t>人</a:t>
            </a:r>
          </a:p>
        </p:txBody>
      </p:sp>
      <p:grpSp>
        <p:nvGrpSpPr>
          <p:cNvPr id="40" name="Group 16">
            <a:extLst>
              <a:ext uri="{FF2B5EF4-FFF2-40B4-BE49-F238E27FC236}">
                <a16:creationId xmlns:a16="http://schemas.microsoft.com/office/drawing/2014/main" id="{BD187152-190C-4501-9B1A-DEE819A6F97F}"/>
              </a:ext>
            </a:extLst>
          </p:cNvPr>
          <p:cNvGrpSpPr/>
          <p:nvPr/>
        </p:nvGrpSpPr>
        <p:grpSpPr>
          <a:xfrm>
            <a:off x="6544349" y="8680081"/>
            <a:ext cx="10992281" cy="1326112"/>
            <a:chOff x="0" y="0"/>
            <a:chExt cx="8895863" cy="1210273"/>
          </a:xfrm>
        </p:grpSpPr>
        <p:grpSp>
          <p:nvGrpSpPr>
            <p:cNvPr id="41" name="Group 17">
              <a:extLst>
                <a:ext uri="{FF2B5EF4-FFF2-40B4-BE49-F238E27FC236}">
                  <a16:creationId xmlns:a16="http://schemas.microsoft.com/office/drawing/2014/main" id="{2E26223F-600F-4A59-8421-D715A67BE1DF}"/>
                </a:ext>
              </a:extLst>
            </p:cNvPr>
            <p:cNvGrpSpPr/>
            <p:nvPr/>
          </p:nvGrpSpPr>
          <p:grpSpPr>
            <a:xfrm>
              <a:off x="0" y="0"/>
              <a:ext cx="8895863" cy="1167604"/>
              <a:chOff x="0" y="0"/>
              <a:chExt cx="14581744" cy="1913890"/>
            </a:xfrm>
          </p:grpSpPr>
          <p:sp>
            <p:nvSpPr>
              <p:cNvPr id="43" name="Freeform 18">
                <a:extLst>
                  <a:ext uri="{FF2B5EF4-FFF2-40B4-BE49-F238E27FC236}">
                    <a16:creationId xmlns:a16="http://schemas.microsoft.com/office/drawing/2014/main" id="{60FFECF6-4202-491C-861F-16AC394F9B6E}"/>
                  </a:ext>
                </a:extLst>
              </p:cNvPr>
              <p:cNvSpPr/>
              <p:nvPr/>
            </p:nvSpPr>
            <p:spPr>
              <a:xfrm>
                <a:off x="0" y="0"/>
                <a:ext cx="14581744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344421" h="1913890">
                    <a:moveTo>
                      <a:pt x="1421996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219960" y="0"/>
                    </a:lnTo>
                    <a:cubicBezTo>
                      <a:pt x="14288540" y="0"/>
                      <a:pt x="14344421" y="55880"/>
                      <a:pt x="14344421" y="124460"/>
                    </a:cubicBezTo>
                    <a:lnTo>
                      <a:pt x="14344421" y="1789430"/>
                    </a:lnTo>
                    <a:cubicBezTo>
                      <a:pt x="14344421" y="1858010"/>
                      <a:pt x="14288540" y="1913890"/>
                      <a:pt x="14219960" y="1913890"/>
                    </a:cubicBezTo>
                    <a:close/>
                  </a:path>
                </a:pathLst>
              </a:custGeom>
              <a:solidFill>
                <a:srgbClr val="E8E8E8"/>
              </a:solidFill>
            </p:spPr>
          </p:sp>
        </p:grpSp>
        <p:sp>
          <p:nvSpPr>
            <p:cNvPr id="42" name="TextBox 19">
              <a:extLst>
                <a:ext uri="{FF2B5EF4-FFF2-40B4-BE49-F238E27FC236}">
                  <a16:creationId xmlns:a16="http://schemas.microsoft.com/office/drawing/2014/main" id="{76B8025B-76B1-41AC-8FEF-8A3743B0B8DB}"/>
                </a:ext>
              </a:extLst>
            </p:cNvPr>
            <p:cNvSpPr txBox="1"/>
            <p:nvPr/>
          </p:nvSpPr>
          <p:spPr>
            <a:xfrm>
              <a:off x="682276" y="134107"/>
              <a:ext cx="7975429" cy="10761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lnSpc>
                  <a:spcPts val="4480"/>
                </a:lnSpc>
                <a:spcBef>
                  <a:spcPct val="0"/>
                </a:spcBef>
              </a:pPr>
              <a:r>
                <a:rPr lang="zh-TW" altLang="en-US" sz="4800" dirty="0">
                  <a:solidFill>
                    <a:srgbClr val="FF0000"/>
                  </a:solidFill>
                  <a:latin typeface="DM Sans"/>
                </a:rPr>
                <a:t>搶先完成</a:t>
              </a:r>
              <a:r>
                <a:rPr lang="en-US" altLang="zh-TW" sz="4800" dirty="0">
                  <a:solidFill>
                    <a:srgbClr val="FF0000"/>
                  </a:solidFill>
                  <a:latin typeface="DM Sans"/>
                </a:rPr>
                <a:t>A1/A2/</a:t>
              </a:r>
              <a:r>
                <a:rPr lang="en-US" altLang="zh-TW" sz="4800" dirty="0">
                  <a:solidFill>
                    <a:srgbClr val="FF0000"/>
                  </a:solidFill>
                </a:rPr>
                <a:t>IPAD</a:t>
              </a:r>
              <a:r>
                <a:rPr lang="zh-TW" altLang="en-US" sz="4800" dirty="0">
                  <a:solidFill>
                    <a:srgbClr val="FF0000"/>
                  </a:solidFill>
                </a:rPr>
                <a:t>初階進階前</a:t>
              </a:r>
              <a:r>
                <a:rPr lang="en-US" altLang="zh-TW" sz="4800" dirty="0">
                  <a:solidFill>
                    <a:srgbClr val="FF0000"/>
                  </a:solidFill>
                </a:rPr>
                <a:t>10</a:t>
              </a:r>
              <a:r>
                <a:rPr lang="zh-TW" altLang="en-US" sz="4800" dirty="0">
                  <a:solidFill>
                    <a:srgbClr val="FF0000"/>
                  </a:solidFill>
                </a:rPr>
                <a:t>名</a:t>
              </a:r>
              <a:endParaRPr lang="en-US" altLang="zh-TW" sz="4800" dirty="0">
                <a:solidFill>
                  <a:srgbClr val="FF0000"/>
                </a:solidFill>
              </a:endParaRPr>
            </a:p>
            <a:p>
              <a:pPr lvl="0">
                <a:lnSpc>
                  <a:spcPts val="4480"/>
                </a:lnSpc>
                <a:spcBef>
                  <a:spcPct val="0"/>
                </a:spcBef>
              </a:pPr>
              <a:r>
                <a:rPr lang="zh-TW" altLang="en-US" sz="4800" dirty="0">
                  <a:solidFill>
                    <a:srgbClr val="FF0000"/>
                  </a:solidFill>
                  <a:latin typeface="DM Sans"/>
                </a:rPr>
                <a:t>有大獎</a:t>
              </a:r>
              <a:r>
                <a:rPr lang="en-US" altLang="zh-TW" sz="4800" dirty="0">
                  <a:solidFill>
                    <a:srgbClr val="FF0000"/>
                  </a:solidFill>
                  <a:latin typeface="DM Sans"/>
                </a:rPr>
                <a:t>!</a:t>
              </a:r>
              <a:r>
                <a:rPr lang="zh-TW" altLang="en-US" sz="4800" dirty="0">
                  <a:solidFill>
                    <a:srgbClr val="FF0000"/>
                  </a:solidFill>
                  <a:latin typeface="DM Sans"/>
                </a:rPr>
                <a:t>很大的獎</a:t>
              </a:r>
              <a:r>
                <a:rPr lang="en-US" altLang="zh-TW" sz="4800" dirty="0">
                  <a:solidFill>
                    <a:srgbClr val="FF0000"/>
                  </a:solidFill>
                  <a:latin typeface="DM Sans"/>
                </a:rPr>
                <a:t>!</a:t>
              </a:r>
            </a:p>
          </p:txBody>
        </p:sp>
      </p:grpSp>
      <p:grpSp>
        <p:nvGrpSpPr>
          <p:cNvPr id="44" name="Group 29">
            <a:extLst>
              <a:ext uri="{FF2B5EF4-FFF2-40B4-BE49-F238E27FC236}">
                <a16:creationId xmlns:a16="http://schemas.microsoft.com/office/drawing/2014/main" id="{CDE847D6-B466-40A2-94D8-77A6E603ABE5}"/>
              </a:ext>
            </a:extLst>
          </p:cNvPr>
          <p:cNvGrpSpPr/>
          <p:nvPr/>
        </p:nvGrpSpPr>
        <p:grpSpPr>
          <a:xfrm>
            <a:off x="5602330" y="8680081"/>
            <a:ext cx="1442764" cy="1279359"/>
            <a:chOff x="0" y="0"/>
            <a:chExt cx="1913890" cy="1913890"/>
          </a:xfrm>
        </p:grpSpPr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82F71F35-8573-474B-87EF-FE7EEC9737DA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43C466"/>
            </a:solidFill>
          </p:spPr>
        </p:sp>
      </p:grpSp>
      <p:sp>
        <p:nvSpPr>
          <p:cNvPr id="46" name="TextBox 31">
            <a:extLst>
              <a:ext uri="{FF2B5EF4-FFF2-40B4-BE49-F238E27FC236}">
                <a16:creationId xmlns:a16="http://schemas.microsoft.com/office/drawing/2014/main" id="{D22C83B0-1347-4A9F-8673-D25FB084C80A}"/>
              </a:ext>
            </a:extLst>
          </p:cNvPr>
          <p:cNvSpPr txBox="1"/>
          <p:nvPr/>
        </p:nvSpPr>
        <p:spPr>
          <a:xfrm>
            <a:off x="5958911" y="9024287"/>
            <a:ext cx="71391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altLang="zh-TW" sz="3600" dirty="0">
                <a:solidFill>
                  <a:srgbClr val="FFFFFF"/>
                </a:solidFill>
                <a:latin typeface="DM Sans Bold"/>
              </a:rPr>
              <a:t>5</a:t>
            </a:r>
            <a:endParaRPr lang="en-US" sz="3600" dirty="0">
              <a:solidFill>
                <a:srgbClr val="FFFFFF"/>
              </a:solidFill>
              <a:latin typeface="DM Sans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2"/>
          <p:cNvGrpSpPr/>
          <p:nvPr/>
        </p:nvGrpSpPr>
        <p:grpSpPr>
          <a:xfrm>
            <a:off x="560809" y="582964"/>
            <a:ext cx="5991211" cy="3453116"/>
            <a:chOff x="0" y="0"/>
            <a:chExt cx="7988281" cy="4604155"/>
          </a:xfrm>
        </p:grpSpPr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7988281" cy="4604155"/>
            </a:xfrm>
            <a:prstGeom prst="rect">
              <a:avLst/>
            </a:prstGeom>
          </p:spPr>
        </p:pic>
        <p:sp>
          <p:nvSpPr>
            <p:cNvPr id="34" name="TextBox 34"/>
            <p:cNvSpPr txBox="1"/>
            <p:nvPr/>
          </p:nvSpPr>
          <p:spPr>
            <a:xfrm>
              <a:off x="967025" y="724744"/>
              <a:ext cx="6009082" cy="254616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zh-TW" altLang="en-US" sz="8800" dirty="0">
                  <a:solidFill>
                    <a:schemeClr val="accent5">
                      <a:lumMod val="50000"/>
                    </a:schemeClr>
                  </a:solidFill>
                  <a:latin typeface="DM Sans"/>
                </a:rPr>
                <a:t>社交郵件複試</a:t>
              </a:r>
              <a:endParaRPr lang="en-US" sz="8800" dirty="0">
                <a:solidFill>
                  <a:schemeClr val="accent5">
                    <a:lumMod val="50000"/>
                  </a:schemeClr>
                </a:solidFill>
                <a:latin typeface="DM Sans"/>
              </a:endParaRPr>
            </a:p>
          </p:txBody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3239704"/>
            <a:ext cx="2328416" cy="6216646"/>
          </a:xfrm>
          <a:prstGeom prst="rect">
            <a:avLst/>
          </a:prstGeom>
        </p:spPr>
      </p:pic>
      <p:grpSp>
        <p:nvGrpSpPr>
          <p:cNvPr id="39" name="群組 38">
            <a:extLst>
              <a:ext uri="{FF2B5EF4-FFF2-40B4-BE49-F238E27FC236}">
                <a16:creationId xmlns:a16="http://schemas.microsoft.com/office/drawing/2014/main" id="{42B8FB16-9303-4FCA-935A-F0EFF3536889}"/>
              </a:ext>
            </a:extLst>
          </p:cNvPr>
          <p:cNvGrpSpPr/>
          <p:nvPr/>
        </p:nvGrpSpPr>
        <p:grpSpPr>
          <a:xfrm>
            <a:off x="6552020" y="3467100"/>
            <a:ext cx="11583581" cy="6236936"/>
            <a:chOff x="9144000" y="3342579"/>
            <a:chExt cx="7347342" cy="4269093"/>
          </a:xfrm>
        </p:grpSpPr>
        <p:grpSp>
          <p:nvGrpSpPr>
            <p:cNvPr id="4" name="Group 4"/>
            <p:cNvGrpSpPr/>
            <p:nvPr/>
          </p:nvGrpSpPr>
          <p:grpSpPr>
            <a:xfrm>
              <a:off x="9715770" y="3342579"/>
              <a:ext cx="6563309" cy="875703"/>
              <a:chOff x="0" y="0"/>
              <a:chExt cx="8751079" cy="1167604"/>
            </a:xfrm>
          </p:grpSpPr>
          <p:grpSp>
            <p:nvGrpSpPr>
              <p:cNvPr id="5" name="Group 5"/>
              <p:cNvGrpSpPr/>
              <p:nvPr/>
            </p:nvGrpSpPr>
            <p:grpSpPr>
              <a:xfrm>
                <a:off x="0" y="0"/>
                <a:ext cx="8751079" cy="1167604"/>
                <a:chOff x="0" y="0"/>
                <a:chExt cx="14344420" cy="1913890"/>
              </a:xfrm>
            </p:grpSpPr>
            <p:sp>
              <p:nvSpPr>
                <p:cNvPr id="6" name="Freeform 6"/>
                <p:cNvSpPr/>
                <p:nvPr/>
              </p:nvSpPr>
              <p:spPr>
                <a:xfrm>
                  <a:off x="0" y="0"/>
                  <a:ext cx="14344421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4421" h="1913890">
                      <a:moveTo>
                        <a:pt x="14219960" y="1913890"/>
                      </a:moveTo>
                      <a:lnTo>
                        <a:pt x="124460" y="1913890"/>
                      </a:lnTo>
                      <a:cubicBezTo>
                        <a:pt x="55880" y="1913890"/>
                        <a:pt x="0" y="1858010"/>
                        <a:pt x="0" y="1789430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14219960" y="0"/>
                      </a:lnTo>
                      <a:cubicBezTo>
                        <a:pt x="14288540" y="0"/>
                        <a:pt x="14344421" y="55880"/>
                        <a:pt x="14344421" y="124460"/>
                      </a:cubicBezTo>
                      <a:lnTo>
                        <a:pt x="14344421" y="1789430"/>
                      </a:lnTo>
                      <a:cubicBezTo>
                        <a:pt x="14344421" y="1858010"/>
                        <a:pt x="14288540" y="1913890"/>
                        <a:pt x="14219960" y="1913890"/>
                      </a:cubicBezTo>
                      <a:close/>
                    </a:path>
                  </a:pathLst>
                </a:custGeom>
                <a:solidFill>
                  <a:srgbClr val="E8E8E8"/>
                </a:solidFill>
              </p:spPr>
            </p:sp>
          </p:grpSp>
          <p:sp>
            <p:nvSpPr>
              <p:cNvPr id="7" name="TextBox 7"/>
              <p:cNvSpPr txBox="1"/>
              <p:nvPr/>
            </p:nvSpPr>
            <p:spPr>
              <a:xfrm>
                <a:off x="694976" y="158843"/>
                <a:ext cx="6968338" cy="73344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4480"/>
                  </a:lnSpc>
                  <a:spcBef>
                    <a:spcPct val="0"/>
                  </a:spcBef>
                </a:pPr>
                <a:endParaRPr lang="en-US" sz="3200" u="none" dirty="0">
                  <a:solidFill>
                    <a:srgbClr val="000000"/>
                  </a:solidFill>
                  <a:latin typeface="DM Sans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9144001" y="5585016"/>
              <a:ext cx="7347341" cy="875703"/>
              <a:chOff x="-762359" y="-26431"/>
              <a:chExt cx="9796455" cy="1167604"/>
            </a:xfrm>
          </p:grpSpPr>
          <p:grpSp>
            <p:nvGrpSpPr>
              <p:cNvPr id="9" name="Group 9"/>
              <p:cNvGrpSpPr/>
              <p:nvPr/>
            </p:nvGrpSpPr>
            <p:grpSpPr>
              <a:xfrm>
                <a:off x="-762359" y="-26431"/>
                <a:ext cx="9796455" cy="1167604"/>
                <a:chOff x="-1249629" y="-43324"/>
                <a:chExt cx="16057960" cy="1913890"/>
              </a:xfrm>
            </p:grpSpPr>
            <p:sp>
              <p:nvSpPr>
                <p:cNvPr id="10" name="Freeform 10"/>
                <p:cNvSpPr/>
                <p:nvPr/>
              </p:nvSpPr>
              <p:spPr>
                <a:xfrm>
                  <a:off x="-1249629" y="-43324"/>
                  <a:ext cx="1605796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4421" h="1913890">
                      <a:moveTo>
                        <a:pt x="14219960" y="1913890"/>
                      </a:moveTo>
                      <a:lnTo>
                        <a:pt x="124460" y="1913890"/>
                      </a:lnTo>
                      <a:cubicBezTo>
                        <a:pt x="55880" y="1913890"/>
                        <a:pt x="0" y="1858010"/>
                        <a:pt x="0" y="1789430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14219960" y="0"/>
                      </a:lnTo>
                      <a:cubicBezTo>
                        <a:pt x="14288540" y="0"/>
                        <a:pt x="14344421" y="55880"/>
                        <a:pt x="14344421" y="124460"/>
                      </a:cubicBezTo>
                      <a:lnTo>
                        <a:pt x="14344421" y="1789430"/>
                      </a:lnTo>
                      <a:cubicBezTo>
                        <a:pt x="14344421" y="1858010"/>
                        <a:pt x="14288540" y="1913890"/>
                        <a:pt x="14219960" y="1913890"/>
                      </a:cubicBezTo>
                      <a:close/>
                    </a:path>
                  </a:pathLst>
                </a:custGeom>
                <a:solidFill>
                  <a:srgbClr val="E8E8E8"/>
                </a:solidFill>
              </p:spPr>
            </p:sp>
          </p:grpSp>
          <p:sp>
            <p:nvSpPr>
              <p:cNvPr id="11" name="TextBox 11"/>
              <p:cNvSpPr txBox="1"/>
              <p:nvPr/>
            </p:nvSpPr>
            <p:spPr>
              <a:xfrm>
                <a:off x="682276" y="207676"/>
                <a:ext cx="6968338" cy="73344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4480"/>
                  </a:lnSpc>
                  <a:spcBef>
                    <a:spcPct val="0"/>
                  </a:spcBef>
                </a:pPr>
                <a:endParaRPr lang="en-US" sz="3200" dirty="0">
                  <a:solidFill>
                    <a:srgbClr val="000000"/>
                  </a:solidFill>
                  <a:latin typeface="DM Sans"/>
                </a:endParaRPr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9715770" y="4473709"/>
              <a:ext cx="6563309" cy="875703"/>
              <a:chOff x="0" y="0"/>
              <a:chExt cx="8751079" cy="1167604"/>
            </a:xfrm>
          </p:grpSpPr>
          <p:grpSp>
            <p:nvGrpSpPr>
              <p:cNvPr id="13" name="Group 13"/>
              <p:cNvGrpSpPr/>
              <p:nvPr/>
            </p:nvGrpSpPr>
            <p:grpSpPr>
              <a:xfrm>
                <a:off x="0" y="0"/>
                <a:ext cx="8751079" cy="1167604"/>
                <a:chOff x="0" y="0"/>
                <a:chExt cx="14344420" cy="1913890"/>
              </a:xfrm>
            </p:grpSpPr>
            <p:sp>
              <p:nvSpPr>
                <p:cNvPr id="14" name="Freeform 14"/>
                <p:cNvSpPr/>
                <p:nvPr/>
              </p:nvSpPr>
              <p:spPr>
                <a:xfrm>
                  <a:off x="0" y="0"/>
                  <a:ext cx="14344421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4421" h="1913890">
                      <a:moveTo>
                        <a:pt x="14219960" y="1913890"/>
                      </a:moveTo>
                      <a:lnTo>
                        <a:pt x="124460" y="1913890"/>
                      </a:lnTo>
                      <a:cubicBezTo>
                        <a:pt x="55880" y="1913890"/>
                        <a:pt x="0" y="1858010"/>
                        <a:pt x="0" y="1789430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14219960" y="0"/>
                      </a:lnTo>
                      <a:cubicBezTo>
                        <a:pt x="14288540" y="0"/>
                        <a:pt x="14344421" y="55880"/>
                        <a:pt x="14344421" y="124460"/>
                      </a:cubicBezTo>
                      <a:lnTo>
                        <a:pt x="14344421" y="1789430"/>
                      </a:lnTo>
                      <a:cubicBezTo>
                        <a:pt x="14344421" y="1858010"/>
                        <a:pt x="14288540" y="1913890"/>
                        <a:pt x="14219960" y="1913890"/>
                      </a:cubicBezTo>
                      <a:close/>
                    </a:path>
                  </a:pathLst>
                </a:custGeom>
                <a:solidFill>
                  <a:srgbClr val="E8E8E8"/>
                </a:solidFill>
              </p:spPr>
            </p:sp>
          </p:grpSp>
          <p:sp>
            <p:nvSpPr>
              <p:cNvPr id="15" name="TextBox 15"/>
              <p:cNvSpPr txBox="1"/>
              <p:nvPr/>
            </p:nvSpPr>
            <p:spPr>
              <a:xfrm>
                <a:off x="682276" y="203719"/>
                <a:ext cx="8068803" cy="73344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4480"/>
                  </a:lnSpc>
                  <a:spcBef>
                    <a:spcPct val="0"/>
                  </a:spcBef>
                </a:pPr>
                <a:endParaRPr lang="en-US" sz="3200" u="none" dirty="0">
                  <a:solidFill>
                    <a:srgbClr val="000000"/>
                  </a:solidFill>
                  <a:latin typeface="DM Sans"/>
                </a:endParaRPr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9715770" y="6735969"/>
              <a:ext cx="6563309" cy="875703"/>
              <a:chOff x="0" y="0"/>
              <a:chExt cx="8751079" cy="1167604"/>
            </a:xfrm>
          </p:grpSpPr>
          <p:grpSp>
            <p:nvGrpSpPr>
              <p:cNvPr id="17" name="Group 17"/>
              <p:cNvGrpSpPr/>
              <p:nvPr/>
            </p:nvGrpSpPr>
            <p:grpSpPr>
              <a:xfrm>
                <a:off x="0" y="0"/>
                <a:ext cx="8751079" cy="1167604"/>
                <a:chOff x="0" y="0"/>
                <a:chExt cx="14344420" cy="1913890"/>
              </a:xfrm>
            </p:grpSpPr>
            <p:sp>
              <p:nvSpPr>
                <p:cNvPr id="18" name="Freeform 18"/>
                <p:cNvSpPr/>
                <p:nvPr/>
              </p:nvSpPr>
              <p:spPr>
                <a:xfrm>
                  <a:off x="0" y="0"/>
                  <a:ext cx="14344421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4421" h="1913890">
                      <a:moveTo>
                        <a:pt x="14219960" y="1913890"/>
                      </a:moveTo>
                      <a:lnTo>
                        <a:pt x="124460" y="1913890"/>
                      </a:lnTo>
                      <a:cubicBezTo>
                        <a:pt x="55880" y="1913890"/>
                        <a:pt x="0" y="1858010"/>
                        <a:pt x="0" y="1789430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14219960" y="0"/>
                      </a:lnTo>
                      <a:cubicBezTo>
                        <a:pt x="14288540" y="0"/>
                        <a:pt x="14344421" y="55880"/>
                        <a:pt x="14344421" y="124460"/>
                      </a:cubicBezTo>
                      <a:lnTo>
                        <a:pt x="14344421" y="1789430"/>
                      </a:lnTo>
                      <a:cubicBezTo>
                        <a:pt x="14344421" y="1858010"/>
                        <a:pt x="14288540" y="1913890"/>
                        <a:pt x="14219960" y="1913890"/>
                      </a:cubicBezTo>
                      <a:close/>
                    </a:path>
                  </a:pathLst>
                </a:custGeom>
                <a:solidFill>
                  <a:srgbClr val="E8E8E8"/>
                </a:solidFill>
              </p:spPr>
            </p:sp>
          </p:grpSp>
          <p:sp>
            <p:nvSpPr>
              <p:cNvPr id="19" name="TextBox 19"/>
              <p:cNvSpPr txBox="1"/>
              <p:nvPr/>
            </p:nvSpPr>
            <p:spPr>
              <a:xfrm>
                <a:off x="669576" y="196664"/>
                <a:ext cx="7189053" cy="54949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4480"/>
                  </a:lnSpc>
                  <a:spcBef>
                    <a:spcPct val="0"/>
                  </a:spcBef>
                </a:pPr>
                <a:r>
                  <a:rPr lang="zh-TW" altLang="en-US" sz="4800" dirty="0">
                    <a:solidFill>
                      <a:srgbClr val="000000"/>
                    </a:solidFill>
                    <a:latin typeface="DM Sans"/>
                  </a:rPr>
                  <a:t>測試郵件</a:t>
                </a:r>
                <a:r>
                  <a:rPr lang="en-US" altLang="zh-TW" sz="4800" dirty="0">
                    <a:solidFill>
                      <a:srgbClr val="FF0000"/>
                    </a:solidFill>
                    <a:latin typeface="DM Sans"/>
                  </a:rPr>
                  <a:t>(</a:t>
                </a:r>
                <a:r>
                  <a:rPr lang="zh-TW" altLang="en-US" sz="4800" dirty="0">
                    <a:solidFill>
                      <a:srgbClr val="FF0000"/>
                    </a:solidFill>
                    <a:latin typeface="DM Sans"/>
                  </a:rPr>
                  <a:t>如附件</a:t>
                </a:r>
                <a:r>
                  <a:rPr lang="en-US" altLang="zh-TW" sz="4800" dirty="0">
                    <a:solidFill>
                      <a:srgbClr val="FF0000"/>
                    </a:solidFill>
                    <a:latin typeface="DM Sans"/>
                  </a:rPr>
                  <a:t>)</a:t>
                </a:r>
                <a:r>
                  <a:rPr lang="zh-TW" altLang="en-US" sz="4800" dirty="0">
                    <a:solidFill>
                      <a:srgbClr val="FF0000"/>
                    </a:solidFill>
                    <a:latin typeface="DM Sans"/>
                  </a:rPr>
                  <a:t> </a:t>
                </a:r>
                <a:endParaRPr lang="en-US" altLang="zh-TW" sz="4800" dirty="0">
                  <a:solidFill>
                    <a:srgbClr val="FF0000"/>
                  </a:solidFill>
                  <a:latin typeface="DM Sans"/>
                </a:endParaRP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9144000" y="3342579"/>
              <a:ext cx="875703" cy="875703"/>
              <a:chOff x="0" y="0"/>
              <a:chExt cx="1913890" cy="191389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43C466"/>
              </a:solidFill>
            </p:spPr>
          </p:sp>
        </p:grpSp>
        <p:sp>
          <p:nvSpPr>
            <p:cNvPr id="22" name="TextBox 22"/>
            <p:cNvSpPr txBox="1"/>
            <p:nvPr/>
          </p:nvSpPr>
          <p:spPr>
            <a:xfrm>
              <a:off x="9379481" y="3549818"/>
              <a:ext cx="433316" cy="499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>
                  <a:solidFill>
                    <a:srgbClr val="FFFFFF"/>
                  </a:solidFill>
                  <a:latin typeface="DM Sans Bold"/>
                </a:rPr>
                <a:t>1</a:t>
              </a: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9144000" y="5604839"/>
              <a:ext cx="875703" cy="875703"/>
              <a:chOff x="0" y="0"/>
              <a:chExt cx="1913890" cy="191389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43C466"/>
              </a:solidFill>
            </p:spPr>
          </p:sp>
        </p:grpSp>
        <p:sp>
          <p:nvSpPr>
            <p:cNvPr id="25" name="TextBox 25"/>
            <p:cNvSpPr txBox="1"/>
            <p:nvPr/>
          </p:nvSpPr>
          <p:spPr>
            <a:xfrm>
              <a:off x="9369956" y="5848702"/>
              <a:ext cx="433316" cy="499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>
                  <a:solidFill>
                    <a:srgbClr val="FFFFFF"/>
                  </a:solidFill>
                  <a:latin typeface="DM Sans Bold"/>
                </a:rPr>
                <a:t>3</a:t>
              </a:r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9144000" y="4473709"/>
              <a:ext cx="875703" cy="875703"/>
              <a:chOff x="0" y="0"/>
              <a:chExt cx="1913890" cy="191389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43C466"/>
              </a:solidFill>
            </p:spPr>
          </p:sp>
        </p:grpSp>
        <p:sp>
          <p:nvSpPr>
            <p:cNvPr id="28" name="TextBox 28"/>
            <p:cNvSpPr txBox="1"/>
            <p:nvPr/>
          </p:nvSpPr>
          <p:spPr>
            <a:xfrm>
              <a:off x="9369956" y="4695235"/>
              <a:ext cx="433316" cy="499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>
                  <a:solidFill>
                    <a:srgbClr val="FFFFFF"/>
                  </a:solidFill>
                  <a:latin typeface="DM Sans Bold"/>
                </a:rPr>
                <a:t>2</a:t>
              </a:r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9144000" y="6735969"/>
              <a:ext cx="875703" cy="875703"/>
              <a:chOff x="0" y="0"/>
              <a:chExt cx="1913890" cy="191389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43C466"/>
              </a:solidFill>
            </p:spPr>
          </p:sp>
        </p:grpSp>
        <p:sp>
          <p:nvSpPr>
            <p:cNvPr id="31" name="TextBox 31"/>
            <p:cNvSpPr txBox="1"/>
            <p:nvPr/>
          </p:nvSpPr>
          <p:spPr>
            <a:xfrm>
              <a:off x="9360431" y="6971573"/>
              <a:ext cx="433316" cy="499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>
                  <a:solidFill>
                    <a:srgbClr val="FFFFFF"/>
                  </a:solidFill>
                  <a:latin typeface="DM Sans Bold"/>
                </a:rPr>
                <a:t>4</a:t>
              </a: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BBEEB33E-2F7E-4676-A487-F5F68BEDB1C5}"/>
                </a:ext>
              </a:extLst>
            </p:cNvPr>
            <p:cNvSpPr/>
            <p:nvPr/>
          </p:nvSpPr>
          <p:spPr>
            <a:xfrm>
              <a:off x="10116429" y="3555653"/>
              <a:ext cx="4518719" cy="6320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5400" dirty="0"/>
                <a:t>第一次有</a:t>
              </a:r>
              <a:r>
                <a:rPr lang="en-US" altLang="zh-TW" sz="5400" dirty="0"/>
                <a:t>8</a:t>
              </a:r>
              <a:r>
                <a:rPr lang="zh-TW" altLang="en-US" sz="5400"/>
                <a:t>位</a:t>
              </a:r>
              <a:r>
                <a:rPr lang="en-US" altLang="zh-TW" sz="5400" dirty="0"/>
                <a:t>(8/34)</a:t>
              </a:r>
              <a:r>
                <a:rPr lang="zh-TW" altLang="en-US" sz="5400" dirty="0"/>
                <a:t>誤擊</a:t>
              </a: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459A7918-2053-4C8D-BF6D-7655E8CB5D33}"/>
                </a:ext>
              </a:extLst>
            </p:cNvPr>
            <p:cNvSpPr/>
            <p:nvPr/>
          </p:nvSpPr>
          <p:spPr>
            <a:xfrm>
              <a:off x="10149086" y="4776864"/>
              <a:ext cx="4608195" cy="4845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4000" dirty="0"/>
                <a:t>複試時間為</a:t>
              </a:r>
              <a:r>
                <a:rPr lang="en-US" altLang="zh-TW" sz="4000" dirty="0"/>
                <a:t>:10/31(</a:t>
              </a:r>
              <a:r>
                <a:rPr lang="zh-TW" altLang="en-US" sz="4000" dirty="0"/>
                <a:t>一</a:t>
              </a:r>
              <a:r>
                <a:rPr lang="en-US" altLang="zh-TW" sz="4000" dirty="0"/>
                <a:t>)~11/18(</a:t>
              </a:r>
              <a:r>
                <a:rPr lang="zh-TW" altLang="en-US" sz="4000" dirty="0"/>
                <a:t>五</a:t>
              </a:r>
              <a:r>
                <a:rPr lang="en-US" altLang="zh-TW" sz="4000" dirty="0"/>
                <a:t>)</a:t>
              </a: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A17A75C1-E524-4D8D-A6CF-299CB78E1061}"/>
                </a:ext>
              </a:extLst>
            </p:cNvPr>
            <p:cNvSpPr/>
            <p:nvPr/>
          </p:nvSpPr>
          <p:spPr>
            <a:xfrm>
              <a:off x="9993598" y="5811576"/>
              <a:ext cx="6419058" cy="5266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4400" dirty="0"/>
                <a:t>請不要動懷疑郵件</a:t>
              </a:r>
              <a:r>
                <a:rPr lang="en-US" altLang="zh-TW" sz="4400" dirty="0"/>
                <a:t>(</a:t>
              </a:r>
              <a:r>
                <a:rPr lang="zh-TW" altLang="en-US" sz="4400" dirty="0"/>
                <a:t>通常都故意錯字誘導</a:t>
              </a:r>
              <a:r>
                <a:rPr lang="en-US" altLang="zh-TW" sz="4400" dirty="0"/>
                <a:t>)</a:t>
              </a:r>
              <a:endParaRPr lang="zh-TW" altLang="en-US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78250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2"/>
          <p:cNvGrpSpPr/>
          <p:nvPr/>
        </p:nvGrpSpPr>
        <p:grpSpPr>
          <a:xfrm>
            <a:off x="560809" y="582964"/>
            <a:ext cx="7310193" cy="2927461"/>
            <a:chOff x="0" y="0"/>
            <a:chExt cx="10549929" cy="4330107"/>
          </a:xfrm>
        </p:grpSpPr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668637" cy="3843560"/>
            </a:xfrm>
            <a:prstGeom prst="rect">
              <a:avLst/>
            </a:prstGeom>
          </p:spPr>
        </p:pic>
        <p:sp>
          <p:nvSpPr>
            <p:cNvPr id="34" name="TextBox 34"/>
            <p:cNvSpPr txBox="1"/>
            <p:nvPr/>
          </p:nvSpPr>
          <p:spPr>
            <a:xfrm>
              <a:off x="967025" y="724743"/>
              <a:ext cx="6009081" cy="13686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zh-TW" altLang="en-US" sz="6600" dirty="0">
                  <a:solidFill>
                    <a:schemeClr val="accent5">
                      <a:lumMod val="50000"/>
                    </a:schemeClr>
                  </a:solidFill>
                  <a:latin typeface="DM Sans"/>
                </a:rPr>
                <a:t>郵件範本</a:t>
              </a:r>
              <a:endParaRPr lang="en-US" sz="6600" dirty="0">
                <a:solidFill>
                  <a:schemeClr val="accent5">
                    <a:lumMod val="50000"/>
                  </a:schemeClr>
                </a:solidFill>
                <a:latin typeface="DM Sans"/>
              </a:endParaRPr>
            </a:p>
          </p:txBody>
        </p:sp>
        <p:sp>
          <p:nvSpPr>
            <p:cNvPr id="49" name="TextBox 34">
              <a:extLst>
                <a:ext uri="{FF2B5EF4-FFF2-40B4-BE49-F238E27FC236}">
                  <a16:creationId xmlns:a16="http://schemas.microsoft.com/office/drawing/2014/main" id="{AA80FAC8-8040-4E03-A043-E4D62CCA02C0}"/>
                </a:ext>
              </a:extLst>
            </p:cNvPr>
            <p:cNvSpPr txBox="1"/>
            <p:nvPr/>
          </p:nvSpPr>
          <p:spPr>
            <a:xfrm>
              <a:off x="2059035" y="3201485"/>
              <a:ext cx="8490894" cy="11286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zh-TW" altLang="en-US" sz="2000" dirty="0">
                  <a:solidFill>
                    <a:srgbClr val="C00000"/>
                  </a:solidFill>
                  <a:latin typeface="DM Sans"/>
                </a:rPr>
                <a:t>請大家小心 不要點閱不名郵件</a:t>
              </a:r>
              <a:endParaRPr lang="en-US" sz="2000" dirty="0">
                <a:solidFill>
                  <a:srgbClr val="C00000"/>
                </a:solidFill>
                <a:latin typeface="DM Sans"/>
              </a:endParaRPr>
            </a:p>
          </p:txBody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12123" y="3510425"/>
            <a:ext cx="2328416" cy="6216646"/>
          </a:xfrm>
          <a:prstGeom prst="rect">
            <a:avLst/>
          </a:prstGeom>
        </p:spPr>
      </p:pic>
      <p:grpSp>
        <p:nvGrpSpPr>
          <p:cNvPr id="42" name="群組 41">
            <a:extLst>
              <a:ext uri="{FF2B5EF4-FFF2-40B4-BE49-F238E27FC236}">
                <a16:creationId xmlns:a16="http://schemas.microsoft.com/office/drawing/2014/main" id="{6B4F7661-8E9C-4C5E-BC3F-4624CFDD7216}"/>
              </a:ext>
            </a:extLst>
          </p:cNvPr>
          <p:cNvGrpSpPr/>
          <p:nvPr/>
        </p:nvGrpSpPr>
        <p:grpSpPr>
          <a:xfrm>
            <a:off x="5562600" y="419100"/>
            <a:ext cx="7620000" cy="4328670"/>
            <a:chOff x="6934200" y="876300"/>
            <a:chExt cx="6705600" cy="3909060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9A66C595-F84E-4453-BBE7-1144531A4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4200" y="876300"/>
              <a:ext cx="6705600" cy="3909060"/>
            </a:xfrm>
            <a:prstGeom prst="rect">
              <a:avLst/>
            </a:prstGeom>
          </p:spPr>
        </p:pic>
        <p:sp>
          <p:nvSpPr>
            <p:cNvPr id="40" name="矩形: 圓角化同側角落 39">
              <a:extLst>
                <a:ext uri="{FF2B5EF4-FFF2-40B4-BE49-F238E27FC236}">
                  <a16:creationId xmlns:a16="http://schemas.microsoft.com/office/drawing/2014/main" id="{B84AD257-E33D-486C-BB44-FA3853B1820D}"/>
                </a:ext>
              </a:extLst>
            </p:cNvPr>
            <p:cNvSpPr/>
            <p:nvPr/>
          </p:nvSpPr>
          <p:spPr>
            <a:xfrm>
              <a:off x="9220200" y="1126522"/>
              <a:ext cx="609600" cy="3559778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矩形: 圓角化同側角落 40">
              <a:extLst>
                <a:ext uri="{FF2B5EF4-FFF2-40B4-BE49-F238E27FC236}">
                  <a16:creationId xmlns:a16="http://schemas.microsoft.com/office/drawing/2014/main" id="{3298B7A7-82E8-4143-A6F9-4A5761967791}"/>
                </a:ext>
              </a:extLst>
            </p:cNvPr>
            <p:cNvSpPr/>
            <p:nvPr/>
          </p:nvSpPr>
          <p:spPr>
            <a:xfrm>
              <a:off x="12268200" y="1235379"/>
              <a:ext cx="1143000" cy="3450921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46" name="圖片 45">
            <a:extLst>
              <a:ext uri="{FF2B5EF4-FFF2-40B4-BE49-F238E27FC236}">
                <a16:creationId xmlns:a16="http://schemas.microsoft.com/office/drawing/2014/main" id="{5E1671F8-2CBC-4EB8-B0BD-D84E68A163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533" y="4901008"/>
            <a:ext cx="6950259" cy="5300491"/>
          </a:xfrm>
          <a:prstGeom prst="rect">
            <a:avLst/>
          </a:prstGeom>
        </p:spPr>
      </p:pic>
      <p:pic>
        <p:nvPicPr>
          <p:cNvPr id="48" name="圖片 47">
            <a:extLst>
              <a:ext uri="{FF2B5EF4-FFF2-40B4-BE49-F238E27FC236}">
                <a16:creationId xmlns:a16="http://schemas.microsoft.com/office/drawing/2014/main" id="{6703429B-56D9-415F-A7DA-FA3937A6A2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550" y="94226"/>
            <a:ext cx="4330666" cy="4852243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35962C5F-0B0E-488D-9217-B5C73EB26A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5000" y="4878292"/>
            <a:ext cx="2286000" cy="4989608"/>
          </a:xfrm>
          <a:prstGeom prst="rect">
            <a:avLst/>
          </a:prstGeom>
        </p:spPr>
      </p:pic>
      <p:sp>
        <p:nvSpPr>
          <p:cNvPr id="4" name="圖說文字: 直線加上框線和強調線 3">
            <a:extLst>
              <a:ext uri="{FF2B5EF4-FFF2-40B4-BE49-F238E27FC236}">
                <a16:creationId xmlns:a16="http://schemas.microsoft.com/office/drawing/2014/main" id="{51562A1D-E1B4-4F90-BDFE-62F9FB812CFF}"/>
              </a:ext>
            </a:extLst>
          </p:cNvPr>
          <p:cNvSpPr/>
          <p:nvPr/>
        </p:nvSpPr>
        <p:spPr>
          <a:xfrm>
            <a:off x="13106400" y="6332287"/>
            <a:ext cx="2743200" cy="1191752"/>
          </a:xfrm>
          <a:prstGeom prst="accent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第二封測試郵件來了</a:t>
            </a:r>
          </a:p>
        </p:txBody>
      </p:sp>
    </p:spTree>
    <p:extLst>
      <p:ext uri="{BB962C8B-B14F-4D97-AF65-F5344CB8AC3E}">
        <p14:creationId xmlns:p14="http://schemas.microsoft.com/office/powerpoint/2010/main" val="1321038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2"/>
          <p:cNvGrpSpPr/>
          <p:nvPr/>
        </p:nvGrpSpPr>
        <p:grpSpPr>
          <a:xfrm>
            <a:off x="253617" y="164350"/>
            <a:ext cx="6550059" cy="3453116"/>
            <a:chOff x="-374643" y="-558152"/>
            <a:chExt cx="7988281" cy="4604155"/>
          </a:xfrm>
        </p:grpSpPr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374643" y="-558152"/>
              <a:ext cx="7988281" cy="4604155"/>
            </a:xfrm>
            <a:prstGeom prst="rect">
              <a:avLst/>
            </a:prstGeom>
          </p:spPr>
        </p:pic>
        <p:sp>
          <p:nvSpPr>
            <p:cNvPr id="34" name="TextBox 34"/>
            <p:cNvSpPr txBox="1"/>
            <p:nvPr/>
          </p:nvSpPr>
          <p:spPr>
            <a:xfrm>
              <a:off x="-7520" y="552568"/>
              <a:ext cx="7480846" cy="13372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zh-TW" altLang="en-US" sz="8800" dirty="0">
                  <a:solidFill>
                    <a:schemeClr val="accent5">
                      <a:lumMod val="50000"/>
                    </a:schemeClr>
                  </a:solidFill>
                  <a:latin typeface="DM Sans"/>
                </a:rPr>
                <a:t>軟體採購案</a:t>
              </a:r>
              <a:endParaRPr lang="en-US" sz="8800" dirty="0">
                <a:solidFill>
                  <a:schemeClr val="accent5">
                    <a:lumMod val="50000"/>
                  </a:schemeClr>
                </a:solidFill>
                <a:latin typeface="DM Sans"/>
              </a:endParaRPr>
            </a:p>
          </p:txBody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3239704"/>
            <a:ext cx="2328416" cy="6216646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5943600" y="3864141"/>
            <a:ext cx="11056787" cy="1279359"/>
            <a:chOff x="0" y="0"/>
            <a:chExt cx="8751079" cy="1167604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8751079" cy="1167604"/>
              <a:chOff x="0" y="0"/>
              <a:chExt cx="14344420" cy="19138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434442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344421" h="1913890">
                    <a:moveTo>
                      <a:pt x="1421996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219960" y="0"/>
                    </a:lnTo>
                    <a:cubicBezTo>
                      <a:pt x="14288540" y="0"/>
                      <a:pt x="14344421" y="55880"/>
                      <a:pt x="14344421" y="124460"/>
                    </a:cubicBezTo>
                    <a:lnTo>
                      <a:pt x="14344421" y="1789430"/>
                    </a:lnTo>
                    <a:cubicBezTo>
                      <a:pt x="14344421" y="1858010"/>
                      <a:pt x="14288540" y="1913890"/>
                      <a:pt x="14219960" y="1913890"/>
                    </a:cubicBezTo>
                    <a:close/>
                  </a:path>
                </a:pathLst>
              </a:custGeom>
              <a:solidFill>
                <a:srgbClr val="E8E8E8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694976" y="158843"/>
              <a:ext cx="6968338" cy="733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480"/>
                </a:lnSpc>
                <a:spcBef>
                  <a:spcPct val="0"/>
                </a:spcBef>
              </a:pPr>
              <a:endParaRPr lang="en-US" sz="3200" u="none" dirty="0">
                <a:solidFill>
                  <a:srgbClr val="000000"/>
                </a:solidFill>
                <a:latin typeface="DM Sans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943600" y="5257695"/>
            <a:ext cx="11056787" cy="1279359"/>
            <a:chOff x="0" y="0"/>
            <a:chExt cx="8751079" cy="1167604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8751079" cy="1167604"/>
              <a:chOff x="0" y="0"/>
              <a:chExt cx="14344420" cy="191389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434442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344421" h="1913890">
                    <a:moveTo>
                      <a:pt x="1421996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219960" y="0"/>
                    </a:lnTo>
                    <a:cubicBezTo>
                      <a:pt x="14288540" y="0"/>
                      <a:pt x="14344421" y="55880"/>
                      <a:pt x="14344421" y="124460"/>
                    </a:cubicBezTo>
                    <a:lnTo>
                      <a:pt x="14344421" y="1789430"/>
                    </a:lnTo>
                    <a:cubicBezTo>
                      <a:pt x="14344421" y="1858010"/>
                      <a:pt x="14288540" y="1913890"/>
                      <a:pt x="14219960" y="1913890"/>
                    </a:cubicBezTo>
                    <a:close/>
                  </a:path>
                </a:pathLst>
              </a:custGeom>
              <a:solidFill>
                <a:srgbClr val="E8E8E8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682276" y="203719"/>
              <a:ext cx="8068803" cy="733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480"/>
                </a:lnSpc>
                <a:spcBef>
                  <a:spcPct val="0"/>
                </a:spcBef>
              </a:pPr>
              <a:endParaRPr lang="en-US" sz="3200" u="none" dirty="0">
                <a:solidFill>
                  <a:srgbClr val="000000"/>
                </a:solidFill>
                <a:latin typeface="DM San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995642" y="3864141"/>
            <a:ext cx="1451861" cy="1279359"/>
            <a:chOff x="0" y="0"/>
            <a:chExt cx="1913890" cy="191389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43C466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5386055" y="4166907"/>
            <a:ext cx="718411" cy="729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600">
                <a:solidFill>
                  <a:srgbClr val="FFFFFF"/>
                </a:solidFill>
                <a:latin typeface="DM Sans Bold"/>
              </a:rPr>
              <a:t>1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4995642" y="5257695"/>
            <a:ext cx="1451861" cy="1279359"/>
            <a:chOff x="0" y="0"/>
            <a:chExt cx="1913890" cy="191389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43C466"/>
            </a:solidFill>
          </p:spPr>
        </p:sp>
      </p:grpSp>
      <p:sp>
        <p:nvSpPr>
          <p:cNvPr id="28" name="TextBox 28"/>
          <p:cNvSpPr txBox="1"/>
          <p:nvPr/>
        </p:nvSpPr>
        <p:spPr>
          <a:xfrm>
            <a:off x="5370263" y="5581333"/>
            <a:ext cx="718411" cy="729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600">
                <a:solidFill>
                  <a:srgbClr val="FFFFFF"/>
                </a:solidFill>
                <a:latin typeface="DM Sans Bold"/>
              </a:rPr>
              <a:t>2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BBEEB33E-2F7E-4676-A487-F5F68BEDB1C5}"/>
              </a:ext>
            </a:extLst>
          </p:cNvPr>
          <p:cNvSpPr/>
          <p:nvPr/>
        </p:nvSpPr>
        <p:spPr>
          <a:xfrm>
            <a:off x="6322199" y="4084284"/>
            <a:ext cx="108099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dirty="0"/>
              <a:t>東園提出</a:t>
            </a:r>
            <a:r>
              <a:rPr lang="en-US" altLang="zh-TW" sz="5400" dirty="0"/>
              <a:t>13</a:t>
            </a:r>
            <a:r>
              <a:rPr lang="zh-TW" altLang="en-US" sz="5400" dirty="0"/>
              <a:t>項 只有</a:t>
            </a:r>
            <a:r>
              <a:rPr lang="en-US" altLang="zh-TW" sz="5400" dirty="0"/>
              <a:t>L0iLoNote</a:t>
            </a:r>
            <a:r>
              <a:rPr lang="zh-TW" altLang="en-US" sz="5400" dirty="0"/>
              <a:t>進統購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459A7918-2053-4C8D-BF6D-7655E8CB5D33}"/>
              </a:ext>
            </a:extLst>
          </p:cNvPr>
          <p:cNvSpPr/>
          <p:nvPr/>
        </p:nvSpPr>
        <p:spPr>
          <a:xfrm>
            <a:off x="6447503" y="5429102"/>
            <a:ext cx="1000145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/>
              <a:t>自購部分需符合經常門</a:t>
            </a:r>
            <a:r>
              <a:rPr lang="en-US" altLang="zh-TW" sz="4000" dirty="0"/>
              <a:t>(10000</a:t>
            </a:r>
            <a:r>
              <a:rPr lang="zh-TW" altLang="en-US" sz="4000" dirty="0"/>
              <a:t>元以下的軟體</a:t>
            </a:r>
            <a:r>
              <a:rPr lang="en-US" altLang="zh-TW" sz="4000" dirty="0"/>
              <a:t>)</a:t>
            </a:r>
          </a:p>
          <a:p>
            <a:endParaRPr lang="en-US" altLang="zh-TW" sz="4000" dirty="0"/>
          </a:p>
          <a:p>
            <a:endParaRPr lang="en-US" altLang="zh-TW" sz="4000" dirty="0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2608A2C4-E0B6-4838-B248-D1EE5488CCBA}"/>
              </a:ext>
            </a:extLst>
          </p:cNvPr>
          <p:cNvGrpSpPr/>
          <p:nvPr/>
        </p:nvGrpSpPr>
        <p:grpSpPr>
          <a:xfrm>
            <a:off x="4951172" y="6619419"/>
            <a:ext cx="12049216" cy="1298370"/>
            <a:chOff x="5180957" y="7006449"/>
            <a:chExt cx="11964043" cy="1298370"/>
          </a:xfrm>
        </p:grpSpPr>
        <p:grpSp>
          <p:nvGrpSpPr>
            <p:cNvPr id="40" name="Group 16">
              <a:extLst>
                <a:ext uri="{FF2B5EF4-FFF2-40B4-BE49-F238E27FC236}">
                  <a16:creationId xmlns:a16="http://schemas.microsoft.com/office/drawing/2014/main" id="{B30083E1-CE2B-411D-8278-3E8303E3E45D}"/>
                </a:ext>
              </a:extLst>
            </p:cNvPr>
            <p:cNvGrpSpPr/>
            <p:nvPr/>
          </p:nvGrpSpPr>
          <p:grpSpPr>
            <a:xfrm>
              <a:off x="6562605" y="7025460"/>
              <a:ext cx="10582395" cy="1279359"/>
              <a:chOff x="0" y="0"/>
              <a:chExt cx="8751079" cy="1167604"/>
            </a:xfrm>
          </p:grpSpPr>
          <p:grpSp>
            <p:nvGrpSpPr>
              <p:cNvPr id="41" name="Group 17">
                <a:extLst>
                  <a:ext uri="{FF2B5EF4-FFF2-40B4-BE49-F238E27FC236}">
                    <a16:creationId xmlns:a16="http://schemas.microsoft.com/office/drawing/2014/main" id="{B8FE9A20-49CE-4BD6-913A-F94BA52D4C1B}"/>
                  </a:ext>
                </a:extLst>
              </p:cNvPr>
              <p:cNvGrpSpPr/>
              <p:nvPr/>
            </p:nvGrpSpPr>
            <p:grpSpPr>
              <a:xfrm>
                <a:off x="0" y="0"/>
                <a:ext cx="8751079" cy="1167604"/>
                <a:chOff x="0" y="0"/>
                <a:chExt cx="14344420" cy="1913890"/>
              </a:xfrm>
            </p:grpSpPr>
            <p:sp>
              <p:nvSpPr>
                <p:cNvPr id="43" name="Freeform 18">
                  <a:extLst>
                    <a:ext uri="{FF2B5EF4-FFF2-40B4-BE49-F238E27FC236}">
                      <a16:creationId xmlns:a16="http://schemas.microsoft.com/office/drawing/2014/main" id="{626CF33E-24E6-47CC-BD35-65FB6781619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4344421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4421" h="1913890">
                      <a:moveTo>
                        <a:pt x="14219960" y="1913890"/>
                      </a:moveTo>
                      <a:lnTo>
                        <a:pt x="124460" y="1913890"/>
                      </a:lnTo>
                      <a:cubicBezTo>
                        <a:pt x="55880" y="1913890"/>
                        <a:pt x="0" y="1858010"/>
                        <a:pt x="0" y="1789430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14219960" y="0"/>
                      </a:lnTo>
                      <a:cubicBezTo>
                        <a:pt x="14288540" y="0"/>
                        <a:pt x="14344421" y="55880"/>
                        <a:pt x="14344421" y="124460"/>
                      </a:cubicBezTo>
                      <a:lnTo>
                        <a:pt x="14344421" y="1789430"/>
                      </a:lnTo>
                      <a:cubicBezTo>
                        <a:pt x="14344421" y="1858010"/>
                        <a:pt x="14288540" y="1913890"/>
                        <a:pt x="14219960" y="1913890"/>
                      </a:cubicBezTo>
                      <a:close/>
                    </a:path>
                  </a:pathLst>
                </a:custGeom>
                <a:solidFill>
                  <a:srgbClr val="E8E8E8"/>
                </a:solidFill>
              </p:spPr>
            </p:sp>
          </p:grpSp>
          <p:sp>
            <p:nvSpPr>
              <p:cNvPr id="42" name="TextBox 19">
                <a:extLst>
                  <a:ext uri="{FF2B5EF4-FFF2-40B4-BE49-F238E27FC236}">
                    <a16:creationId xmlns:a16="http://schemas.microsoft.com/office/drawing/2014/main" id="{BA58A0F4-EE3B-4C32-A130-E45831A47B85}"/>
                  </a:ext>
                </a:extLst>
              </p:cNvPr>
              <p:cNvSpPr txBox="1"/>
              <p:nvPr/>
            </p:nvSpPr>
            <p:spPr>
              <a:xfrm>
                <a:off x="293015" y="110121"/>
                <a:ext cx="8018770" cy="104204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4480"/>
                  </a:lnSpc>
                  <a:spcBef>
                    <a:spcPct val="0"/>
                  </a:spcBef>
                </a:pPr>
                <a:r>
                  <a:rPr lang="zh-TW" altLang="en-US" sz="3600" u="none" dirty="0">
                    <a:solidFill>
                      <a:srgbClr val="000000"/>
                    </a:solidFill>
                    <a:latin typeface="DM Sans"/>
                  </a:rPr>
                  <a:t>配合平板計畫</a:t>
                </a:r>
                <a:r>
                  <a:rPr lang="en-US" altLang="zh-TW" sz="3600" u="none" dirty="0">
                    <a:solidFill>
                      <a:srgbClr val="000000"/>
                    </a:solidFill>
                    <a:latin typeface="DM Sans"/>
                  </a:rPr>
                  <a:t>:</a:t>
                </a:r>
                <a:r>
                  <a:rPr lang="zh-TW" altLang="en-US" sz="3600" u="none" dirty="0">
                    <a:solidFill>
                      <a:srgbClr val="000000"/>
                    </a:solidFill>
                    <a:latin typeface="DM Sans"/>
                  </a:rPr>
                  <a:t>新增自購軟體</a:t>
                </a:r>
                <a:r>
                  <a:rPr lang="en-US" altLang="zh-TW" sz="3600" u="none" dirty="0">
                    <a:solidFill>
                      <a:srgbClr val="000000"/>
                    </a:solidFill>
                    <a:latin typeface="DM Sans"/>
                  </a:rPr>
                  <a:t>:</a:t>
                </a:r>
                <a:r>
                  <a:rPr lang="zh-TW" altLang="en-US" sz="3600" u="none" dirty="0">
                    <a:solidFill>
                      <a:srgbClr val="000000"/>
                    </a:solidFill>
                    <a:latin typeface="DM Sans"/>
                  </a:rPr>
                  <a:t>好好播</a:t>
                </a:r>
                <a:r>
                  <a:rPr lang="en-US" altLang="zh-TW" sz="3600" dirty="0">
                    <a:solidFill>
                      <a:srgbClr val="000000"/>
                    </a:solidFill>
                    <a:latin typeface="DM Sans"/>
                  </a:rPr>
                  <a:t>+</a:t>
                </a:r>
                <a:r>
                  <a:rPr lang="en-US" altLang="zh-TW" sz="3600" u="none" dirty="0">
                    <a:solidFill>
                      <a:srgbClr val="000000"/>
                    </a:solidFill>
                    <a:latin typeface="DM Sans"/>
                  </a:rPr>
                  <a:t>AIR</a:t>
                </a:r>
                <a:r>
                  <a:rPr lang="zh-TW" altLang="en-US" sz="3600" u="none" dirty="0">
                    <a:solidFill>
                      <a:srgbClr val="000000"/>
                    </a:solidFill>
                    <a:latin typeface="DM Sans"/>
                  </a:rPr>
                  <a:t> </a:t>
                </a:r>
                <a:r>
                  <a:rPr lang="en-US" altLang="zh-TW" sz="3600" u="none" dirty="0">
                    <a:solidFill>
                      <a:srgbClr val="000000"/>
                    </a:solidFill>
                    <a:latin typeface="DM Sans"/>
                  </a:rPr>
                  <a:t>SERVER</a:t>
                </a:r>
                <a:r>
                  <a:rPr lang="zh-TW" altLang="en-US" sz="3600" u="none" dirty="0">
                    <a:solidFill>
                      <a:srgbClr val="000000"/>
                    </a:solidFill>
                    <a:latin typeface="DM Sans"/>
                  </a:rPr>
                  <a:t>的投影軟體</a:t>
                </a:r>
                <a:r>
                  <a:rPr lang="en-US" altLang="zh-TW" sz="3600" u="none" dirty="0">
                    <a:solidFill>
                      <a:srgbClr val="000000"/>
                    </a:solidFill>
                    <a:latin typeface="DM Sans"/>
                  </a:rPr>
                  <a:t>(</a:t>
                </a:r>
                <a:r>
                  <a:rPr lang="zh-TW" altLang="en-US" sz="3600" u="none" dirty="0">
                    <a:solidFill>
                      <a:srgbClr val="000000"/>
                    </a:solidFill>
                    <a:latin typeface="DM Sans"/>
                  </a:rPr>
                  <a:t>很好用</a:t>
                </a:r>
                <a:r>
                  <a:rPr lang="en-US" altLang="zh-TW" sz="3600" u="none" dirty="0">
                    <a:solidFill>
                      <a:srgbClr val="000000"/>
                    </a:solidFill>
                    <a:latin typeface="DM Sans"/>
                  </a:rPr>
                  <a:t>!</a:t>
                </a:r>
                <a:r>
                  <a:rPr lang="zh-TW" altLang="en-US" sz="3600" u="none" dirty="0">
                    <a:solidFill>
                      <a:srgbClr val="000000"/>
                    </a:solidFill>
                    <a:latin typeface="DM Sans"/>
                  </a:rPr>
                  <a:t>請看附圖</a:t>
                </a:r>
                <a:r>
                  <a:rPr lang="en-US" altLang="zh-TW" sz="3600" u="none" dirty="0">
                    <a:solidFill>
                      <a:srgbClr val="000000"/>
                    </a:solidFill>
                    <a:latin typeface="DM Sans"/>
                  </a:rPr>
                  <a:t>)</a:t>
                </a:r>
                <a:endParaRPr lang="en-US" sz="3600" u="none" dirty="0">
                  <a:solidFill>
                    <a:srgbClr val="000000"/>
                  </a:solidFill>
                  <a:latin typeface="DM Sans"/>
                </a:endParaRPr>
              </a:p>
            </p:txBody>
          </p:sp>
        </p:grpSp>
        <p:grpSp>
          <p:nvGrpSpPr>
            <p:cNvPr id="44" name="Group 29">
              <a:extLst>
                <a:ext uri="{FF2B5EF4-FFF2-40B4-BE49-F238E27FC236}">
                  <a16:creationId xmlns:a16="http://schemas.microsoft.com/office/drawing/2014/main" id="{EEA529C6-182F-4C66-BFF5-64C4CBC33931}"/>
                </a:ext>
              </a:extLst>
            </p:cNvPr>
            <p:cNvGrpSpPr/>
            <p:nvPr/>
          </p:nvGrpSpPr>
          <p:grpSpPr>
            <a:xfrm>
              <a:off x="5180957" y="7006449"/>
              <a:ext cx="1451861" cy="1279359"/>
              <a:chOff x="0" y="0"/>
              <a:chExt cx="1913890" cy="1913890"/>
            </a:xfrm>
          </p:grpSpPr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AAC1D5AF-06C0-4392-9578-DF465619B9C1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43C466"/>
              </a:solidFill>
            </p:spPr>
          </p:sp>
        </p:grpSp>
        <p:sp>
          <p:nvSpPr>
            <p:cNvPr id="46" name="TextBox 31">
              <a:extLst>
                <a:ext uri="{FF2B5EF4-FFF2-40B4-BE49-F238E27FC236}">
                  <a16:creationId xmlns:a16="http://schemas.microsoft.com/office/drawing/2014/main" id="{45001AEE-18C2-4ED5-91C2-715F1875E167}"/>
                </a:ext>
              </a:extLst>
            </p:cNvPr>
            <p:cNvSpPr txBox="1"/>
            <p:nvPr/>
          </p:nvSpPr>
          <p:spPr>
            <a:xfrm>
              <a:off x="5542395" y="7421872"/>
              <a:ext cx="718411" cy="5166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altLang="zh-TW" sz="3600" dirty="0">
                  <a:solidFill>
                    <a:srgbClr val="FFFFFF"/>
                  </a:solidFill>
                  <a:latin typeface="DM Sans Bold"/>
                </a:rPr>
                <a:t>3</a:t>
              </a:r>
              <a:endParaRPr lang="en-US" sz="3600" dirty="0">
                <a:solidFill>
                  <a:srgbClr val="FFFFFF"/>
                </a:solidFill>
                <a:latin typeface="DM Sans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9827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2"/>
          <p:cNvGrpSpPr/>
          <p:nvPr/>
        </p:nvGrpSpPr>
        <p:grpSpPr>
          <a:xfrm>
            <a:off x="253617" y="164350"/>
            <a:ext cx="5613783" cy="1931150"/>
            <a:chOff x="-374643" y="-558152"/>
            <a:chExt cx="7988281" cy="4604155"/>
          </a:xfrm>
        </p:grpSpPr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374643" y="-558152"/>
              <a:ext cx="7988281" cy="4604155"/>
            </a:xfrm>
            <a:prstGeom prst="rect">
              <a:avLst/>
            </a:prstGeom>
          </p:spPr>
        </p:pic>
        <p:sp>
          <p:nvSpPr>
            <p:cNvPr id="34" name="TextBox 34"/>
            <p:cNvSpPr txBox="1"/>
            <p:nvPr/>
          </p:nvSpPr>
          <p:spPr>
            <a:xfrm>
              <a:off x="-100191" y="27052"/>
              <a:ext cx="7480846" cy="21050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endParaRPr lang="en-US" altLang="zh-TW" sz="5400" dirty="0">
                <a:solidFill>
                  <a:srgbClr val="C00000"/>
                </a:solidFill>
                <a:latin typeface="DM Sans"/>
              </a:endParaRPr>
            </a:p>
          </p:txBody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8733" y="6857226"/>
            <a:ext cx="1243912" cy="3321124"/>
          </a:xfrm>
          <a:prstGeom prst="rect">
            <a:avLst/>
          </a:prstGeom>
        </p:spPr>
      </p:pic>
      <p:grpSp>
        <p:nvGrpSpPr>
          <p:cNvPr id="2" name="群組 1">
            <a:extLst>
              <a:ext uri="{FF2B5EF4-FFF2-40B4-BE49-F238E27FC236}">
                <a16:creationId xmlns:a16="http://schemas.microsoft.com/office/drawing/2014/main" id="{4325B6C5-525D-4086-9F0F-DD2F972D5AA5}"/>
              </a:ext>
            </a:extLst>
          </p:cNvPr>
          <p:cNvGrpSpPr/>
          <p:nvPr/>
        </p:nvGrpSpPr>
        <p:grpSpPr>
          <a:xfrm>
            <a:off x="248734" y="2124635"/>
            <a:ext cx="5395578" cy="2430835"/>
            <a:chOff x="5429327" y="2829287"/>
            <a:chExt cx="12646447" cy="2490012"/>
          </a:xfrm>
        </p:grpSpPr>
        <p:grpSp>
          <p:nvGrpSpPr>
            <p:cNvPr id="4" name="Group 4"/>
            <p:cNvGrpSpPr/>
            <p:nvPr/>
          </p:nvGrpSpPr>
          <p:grpSpPr>
            <a:xfrm>
              <a:off x="6164412" y="2860745"/>
              <a:ext cx="11911362" cy="1812018"/>
              <a:chOff x="0" y="0"/>
              <a:chExt cx="9492869" cy="926827"/>
            </a:xfrm>
          </p:grpSpPr>
          <p:grpSp>
            <p:nvGrpSpPr>
              <p:cNvPr id="5" name="Group 5"/>
              <p:cNvGrpSpPr/>
              <p:nvPr/>
            </p:nvGrpSpPr>
            <p:grpSpPr>
              <a:xfrm>
                <a:off x="0" y="0"/>
                <a:ext cx="9492869" cy="926827"/>
                <a:chOff x="0" y="0"/>
                <a:chExt cx="15560332" cy="1519218"/>
              </a:xfrm>
            </p:grpSpPr>
            <p:sp>
              <p:nvSpPr>
                <p:cNvPr id="6" name="Freeform 6"/>
                <p:cNvSpPr/>
                <p:nvPr/>
              </p:nvSpPr>
              <p:spPr>
                <a:xfrm>
                  <a:off x="0" y="0"/>
                  <a:ext cx="15560332" cy="151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4421" h="1913890">
                      <a:moveTo>
                        <a:pt x="14219960" y="1913890"/>
                      </a:moveTo>
                      <a:lnTo>
                        <a:pt x="124460" y="1913890"/>
                      </a:lnTo>
                      <a:cubicBezTo>
                        <a:pt x="55880" y="1913890"/>
                        <a:pt x="0" y="1858010"/>
                        <a:pt x="0" y="1789430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14219960" y="0"/>
                      </a:lnTo>
                      <a:cubicBezTo>
                        <a:pt x="14288540" y="0"/>
                        <a:pt x="14344421" y="55880"/>
                        <a:pt x="14344421" y="124460"/>
                      </a:cubicBezTo>
                      <a:lnTo>
                        <a:pt x="14344421" y="1789430"/>
                      </a:lnTo>
                      <a:cubicBezTo>
                        <a:pt x="14344421" y="1858010"/>
                        <a:pt x="14288540" y="1913890"/>
                        <a:pt x="14219960" y="1913890"/>
                      </a:cubicBezTo>
                      <a:close/>
                    </a:path>
                  </a:pathLst>
                </a:custGeom>
                <a:solidFill>
                  <a:srgbClr val="E8E8E8"/>
                </a:solidFill>
              </p:spPr>
            </p:sp>
          </p:grpSp>
          <p:sp>
            <p:nvSpPr>
              <p:cNvPr id="7" name="TextBox 7"/>
              <p:cNvSpPr txBox="1"/>
              <p:nvPr/>
            </p:nvSpPr>
            <p:spPr>
              <a:xfrm>
                <a:off x="694976" y="158843"/>
                <a:ext cx="6968338" cy="73344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4480"/>
                  </a:lnSpc>
                  <a:spcBef>
                    <a:spcPct val="0"/>
                  </a:spcBef>
                </a:pPr>
                <a:endParaRPr lang="en-US" sz="3200" u="none" dirty="0">
                  <a:solidFill>
                    <a:srgbClr val="000000"/>
                  </a:solidFill>
                  <a:latin typeface="DM Sans"/>
                </a:endParaRP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5429327" y="2829287"/>
              <a:ext cx="1284534" cy="1843476"/>
              <a:chOff x="307123" y="-26375"/>
              <a:chExt cx="1853261" cy="1545593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307123" y="-26375"/>
                <a:ext cx="1853261" cy="1545593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43C466"/>
              </a:solidFill>
            </p:spPr>
          </p:sp>
        </p:grpSp>
        <p:sp>
          <p:nvSpPr>
            <p:cNvPr id="22" name="TextBox 22"/>
            <p:cNvSpPr txBox="1"/>
            <p:nvPr/>
          </p:nvSpPr>
          <p:spPr>
            <a:xfrm>
              <a:off x="5606867" y="3163511"/>
              <a:ext cx="718411" cy="7294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>
                  <a:solidFill>
                    <a:srgbClr val="FFFFFF"/>
                  </a:solidFill>
                  <a:latin typeface="DM Sans Bold"/>
                </a:rPr>
                <a:t>1</a:t>
              </a: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BBEEB33E-2F7E-4676-A487-F5F68BEDB1C5}"/>
                </a:ext>
              </a:extLst>
            </p:cNvPr>
            <p:cNvSpPr/>
            <p:nvPr/>
          </p:nvSpPr>
          <p:spPr>
            <a:xfrm>
              <a:off x="6543012" y="3080888"/>
              <a:ext cx="11354160" cy="22384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dirty="0"/>
                <a:t>透過</a:t>
              </a:r>
              <a:r>
                <a:rPr lang="zh-TW" altLang="en-US" sz="3200" dirty="0">
                  <a:solidFill>
                    <a:srgbClr val="C00000"/>
                  </a:solidFill>
                </a:rPr>
                <a:t>無線網卡</a:t>
              </a:r>
              <a:r>
                <a:rPr lang="zh-TW" altLang="en-US" sz="3200" dirty="0"/>
                <a:t>接收</a:t>
              </a:r>
              <a:endParaRPr lang="en-US" altLang="zh-TW" sz="3200" dirty="0"/>
            </a:p>
            <a:p>
              <a:r>
                <a:rPr lang="zh-TW" altLang="en-US" sz="3200" dirty="0"/>
                <a:t>平板的畫面 能即時投影孩子的螢幕</a:t>
              </a:r>
              <a:endParaRPr lang="en-US" altLang="zh-TW" sz="3200" dirty="0"/>
            </a:p>
            <a:p>
              <a:endParaRPr lang="zh-TW" altLang="en-US" sz="4000" dirty="0"/>
            </a:p>
          </p:txBody>
        </p:sp>
      </p:grpSp>
      <p:grpSp>
        <p:nvGrpSpPr>
          <p:cNvPr id="48" name="群組 47">
            <a:extLst>
              <a:ext uri="{FF2B5EF4-FFF2-40B4-BE49-F238E27FC236}">
                <a16:creationId xmlns:a16="http://schemas.microsoft.com/office/drawing/2014/main" id="{4AC53A87-6E81-49F7-B532-219B039E7FE0}"/>
              </a:ext>
            </a:extLst>
          </p:cNvPr>
          <p:cNvGrpSpPr/>
          <p:nvPr/>
        </p:nvGrpSpPr>
        <p:grpSpPr>
          <a:xfrm>
            <a:off x="306552" y="4070070"/>
            <a:ext cx="5327014" cy="1481989"/>
            <a:chOff x="5429325" y="2829287"/>
            <a:chExt cx="12646449" cy="1775957"/>
          </a:xfrm>
        </p:grpSpPr>
        <p:grpSp>
          <p:nvGrpSpPr>
            <p:cNvPr id="49" name="Group 4">
              <a:extLst>
                <a:ext uri="{FF2B5EF4-FFF2-40B4-BE49-F238E27FC236}">
                  <a16:creationId xmlns:a16="http://schemas.microsoft.com/office/drawing/2014/main" id="{0295730D-DA3E-4EBA-B4F4-6DC8847E364D}"/>
                </a:ext>
              </a:extLst>
            </p:cNvPr>
            <p:cNvGrpSpPr/>
            <p:nvPr/>
          </p:nvGrpSpPr>
          <p:grpSpPr>
            <a:xfrm>
              <a:off x="6164412" y="2860745"/>
              <a:ext cx="11911362" cy="1744499"/>
              <a:chOff x="0" y="0"/>
              <a:chExt cx="9492869" cy="892292"/>
            </a:xfrm>
          </p:grpSpPr>
          <p:grpSp>
            <p:nvGrpSpPr>
              <p:cNvPr id="54" name="Group 5">
                <a:extLst>
                  <a:ext uri="{FF2B5EF4-FFF2-40B4-BE49-F238E27FC236}">
                    <a16:creationId xmlns:a16="http://schemas.microsoft.com/office/drawing/2014/main" id="{4A9D77DF-285D-42A6-B9BF-B0380FA5DCC9}"/>
                  </a:ext>
                </a:extLst>
              </p:cNvPr>
              <p:cNvGrpSpPr/>
              <p:nvPr/>
            </p:nvGrpSpPr>
            <p:grpSpPr>
              <a:xfrm>
                <a:off x="0" y="0"/>
                <a:ext cx="9492869" cy="803165"/>
                <a:chOff x="0" y="0"/>
                <a:chExt cx="15560332" cy="1316516"/>
              </a:xfrm>
            </p:grpSpPr>
            <p:sp>
              <p:nvSpPr>
                <p:cNvPr id="56" name="Freeform 6">
                  <a:extLst>
                    <a:ext uri="{FF2B5EF4-FFF2-40B4-BE49-F238E27FC236}">
                      <a16:creationId xmlns:a16="http://schemas.microsoft.com/office/drawing/2014/main" id="{5C668E25-A67B-406F-94AD-AAF87778C6E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5560332" cy="1316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4421" h="1913890">
                      <a:moveTo>
                        <a:pt x="14219960" y="1913890"/>
                      </a:moveTo>
                      <a:lnTo>
                        <a:pt x="124460" y="1913890"/>
                      </a:lnTo>
                      <a:cubicBezTo>
                        <a:pt x="55880" y="1913890"/>
                        <a:pt x="0" y="1858010"/>
                        <a:pt x="0" y="1789430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14219960" y="0"/>
                      </a:lnTo>
                      <a:cubicBezTo>
                        <a:pt x="14288540" y="0"/>
                        <a:pt x="14344421" y="55880"/>
                        <a:pt x="14344421" y="124460"/>
                      </a:cubicBezTo>
                      <a:lnTo>
                        <a:pt x="14344421" y="1789430"/>
                      </a:lnTo>
                      <a:cubicBezTo>
                        <a:pt x="14344421" y="1858010"/>
                        <a:pt x="14288540" y="1913890"/>
                        <a:pt x="14219960" y="1913890"/>
                      </a:cubicBezTo>
                      <a:close/>
                    </a:path>
                  </a:pathLst>
                </a:custGeom>
                <a:solidFill>
                  <a:srgbClr val="E8E8E8"/>
                </a:solidFill>
              </p:spPr>
            </p:sp>
          </p:grpSp>
          <p:sp>
            <p:nvSpPr>
              <p:cNvPr id="55" name="TextBox 7">
                <a:extLst>
                  <a:ext uri="{FF2B5EF4-FFF2-40B4-BE49-F238E27FC236}">
                    <a16:creationId xmlns:a16="http://schemas.microsoft.com/office/drawing/2014/main" id="{362C0635-AC6B-4378-98F7-27F116628478}"/>
                  </a:ext>
                </a:extLst>
              </p:cNvPr>
              <p:cNvSpPr txBox="1"/>
              <p:nvPr/>
            </p:nvSpPr>
            <p:spPr>
              <a:xfrm>
                <a:off x="694976" y="158843"/>
                <a:ext cx="6968338" cy="73344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4480"/>
                  </a:lnSpc>
                  <a:spcBef>
                    <a:spcPct val="0"/>
                  </a:spcBef>
                </a:pPr>
                <a:endParaRPr lang="en-US" sz="3200" u="none" dirty="0">
                  <a:solidFill>
                    <a:srgbClr val="000000"/>
                  </a:solidFill>
                  <a:latin typeface="DM Sans"/>
                </a:endParaRPr>
              </a:p>
            </p:txBody>
          </p:sp>
        </p:grpSp>
        <p:grpSp>
          <p:nvGrpSpPr>
            <p:cNvPr id="50" name="Group 20">
              <a:extLst>
                <a:ext uri="{FF2B5EF4-FFF2-40B4-BE49-F238E27FC236}">
                  <a16:creationId xmlns:a16="http://schemas.microsoft.com/office/drawing/2014/main" id="{6A512867-3EA8-4594-8A62-A6EEC9BBA1F8}"/>
                </a:ext>
              </a:extLst>
            </p:cNvPr>
            <p:cNvGrpSpPr/>
            <p:nvPr/>
          </p:nvGrpSpPr>
          <p:grpSpPr>
            <a:xfrm>
              <a:off x="5429325" y="2829287"/>
              <a:ext cx="1131581" cy="1601707"/>
              <a:chOff x="307120" y="-26375"/>
              <a:chExt cx="1632589" cy="1342891"/>
            </a:xfrm>
          </p:grpSpPr>
          <p:sp>
            <p:nvSpPr>
              <p:cNvPr id="53" name="Freeform 21">
                <a:extLst>
                  <a:ext uri="{FF2B5EF4-FFF2-40B4-BE49-F238E27FC236}">
                    <a16:creationId xmlns:a16="http://schemas.microsoft.com/office/drawing/2014/main" id="{B29EE89A-B67D-4DA8-B028-AE11EF563929}"/>
                  </a:ext>
                </a:extLst>
              </p:cNvPr>
              <p:cNvSpPr/>
              <p:nvPr/>
            </p:nvSpPr>
            <p:spPr>
              <a:xfrm>
                <a:off x="307120" y="-26375"/>
                <a:ext cx="1632589" cy="1342891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43C466"/>
              </a:solidFill>
            </p:spPr>
          </p:sp>
        </p:grpSp>
        <p:sp>
          <p:nvSpPr>
            <p:cNvPr id="51" name="TextBox 22">
              <a:extLst>
                <a:ext uri="{FF2B5EF4-FFF2-40B4-BE49-F238E27FC236}">
                  <a16:creationId xmlns:a16="http://schemas.microsoft.com/office/drawing/2014/main" id="{C5828A79-3827-4252-89A7-6895BCEAFC13}"/>
                </a:ext>
              </a:extLst>
            </p:cNvPr>
            <p:cNvSpPr txBox="1"/>
            <p:nvPr/>
          </p:nvSpPr>
          <p:spPr>
            <a:xfrm>
              <a:off x="5606867" y="3163511"/>
              <a:ext cx="718410" cy="5291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altLang="zh-TW" sz="3600" dirty="0">
                  <a:solidFill>
                    <a:srgbClr val="FFFFFF"/>
                  </a:solidFill>
                  <a:latin typeface="DM Sans Bold"/>
                </a:rPr>
                <a:t>2</a:t>
              </a:r>
              <a:endParaRPr lang="en-US" sz="3600" dirty="0">
                <a:solidFill>
                  <a:srgbClr val="FFFFFF"/>
                </a:solidFill>
                <a:latin typeface="DM Sans Bold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4925C48F-6EAA-41CF-9F46-DBEB5744D596}"/>
                </a:ext>
              </a:extLst>
            </p:cNvPr>
            <p:cNvSpPr/>
            <p:nvPr/>
          </p:nvSpPr>
          <p:spPr>
            <a:xfrm>
              <a:off x="6543012" y="3080888"/>
              <a:ext cx="11354160" cy="1103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dirty="0"/>
                <a:t>配合平板的課堂</a:t>
              </a:r>
              <a:r>
                <a:rPr lang="en-US" altLang="zh-TW" sz="3200" dirty="0"/>
                <a:t>APP</a:t>
              </a:r>
            </a:p>
            <a:p>
              <a:r>
                <a:rPr lang="zh-TW" altLang="en-US" sz="3200" dirty="0"/>
                <a:t>能即時用</a:t>
              </a:r>
              <a:r>
                <a:rPr lang="en-US" altLang="zh-TW" sz="3200" dirty="0" err="1"/>
                <a:t>AIRDrop</a:t>
              </a:r>
              <a:r>
                <a:rPr lang="zh-TW" altLang="en-US" sz="3200" dirty="0"/>
                <a:t>收作業</a:t>
              </a:r>
            </a:p>
          </p:txBody>
        </p:sp>
      </p:grpSp>
      <p:pic>
        <p:nvPicPr>
          <p:cNvPr id="60" name="圖片 59">
            <a:extLst>
              <a:ext uri="{FF2B5EF4-FFF2-40B4-BE49-F238E27FC236}">
                <a16:creationId xmlns:a16="http://schemas.microsoft.com/office/drawing/2014/main" id="{BDE21C89-FBAA-4B8E-92BA-8356E76AE3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041" y="295641"/>
            <a:ext cx="3999543" cy="5335131"/>
          </a:xfrm>
          <a:prstGeom prst="rect">
            <a:avLst/>
          </a:prstGeom>
        </p:spPr>
      </p:pic>
      <p:pic>
        <p:nvPicPr>
          <p:cNvPr id="62" name="圖片 61">
            <a:extLst>
              <a:ext uri="{FF2B5EF4-FFF2-40B4-BE49-F238E27FC236}">
                <a16:creationId xmlns:a16="http://schemas.microsoft.com/office/drawing/2014/main" id="{D72DB40D-2F6C-4A78-8FC6-5F902D75F0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225" y="295641"/>
            <a:ext cx="3999544" cy="5335131"/>
          </a:xfrm>
          <a:prstGeom prst="rect">
            <a:avLst/>
          </a:prstGeom>
        </p:spPr>
      </p:pic>
      <p:pic>
        <p:nvPicPr>
          <p:cNvPr id="64" name="圖片 63">
            <a:extLst>
              <a:ext uri="{FF2B5EF4-FFF2-40B4-BE49-F238E27FC236}">
                <a16:creationId xmlns:a16="http://schemas.microsoft.com/office/drawing/2014/main" id="{79D546B9-8772-475B-807D-14679CE188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715" y="400672"/>
            <a:ext cx="3899733" cy="5201990"/>
          </a:xfrm>
          <a:prstGeom prst="rect">
            <a:avLst/>
          </a:prstGeom>
        </p:spPr>
      </p:pic>
      <p:sp>
        <p:nvSpPr>
          <p:cNvPr id="65" name="矩形 64">
            <a:extLst>
              <a:ext uri="{FF2B5EF4-FFF2-40B4-BE49-F238E27FC236}">
                <a16:creationId xmlns:a16="http://schemas.microsoft.com/office/drawing/2014/main" id="{7DFEABAA-178A-406B-A10F-6A31E483A5BF}"/>
              </a:ext>
            </a:extLst>
          </p:cNvPr>
          <p:cNvSpPr/>
          <p:nvPr/>
        </p:nvSpPr>
        <p:spPr>
          <a:xfrm>
            <a:off x="352498" y="294552"/>
            <a:ext cx="54047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6000" dirty="0"/>
              <a:t>AIR SERVER-</a:t>
            </a:r>
            <a:r>
              <a:rPr lang="zh-TW" altLang="en-US" dirty="0">
                <a:solidFill>
                  <a:srgbClr val="C00000"/>
                </a:solidFill>
              </a:rPr>
              <a:t>未來再教全校</a:t>
            </a:r>
          </a:p>
        </p:txBody>
      </p:sp>
      <p:pic>
        <p:nvPicPr>
          <p:cNvPr id="69" name="圖片 68">
            <a:extLst>
              <a:ext uri="{FF2B5EF4-FFF2-40B4-BE49-F238E27FC236}">
                <a16:creationId xmlns:a16="http://schemas.microsoft.com/office/drawing/2014/main" id="{AC93E092-AAE1-4922-A405-274164B3495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569" y="5684024"/>
            <a:ext cx="3322485" cy="4431979"/>
          </a:xfrm>
          <a:prstGeom prst="rect">
            <a:avLst/>
          </a:prstGeom>
        </p:spPr>
      </p:pic>
      <p:pic>
        <p:nvPicPr>
          <p:cNvPr id="71" name="圖片 70">
            <a:extLst>
              <a:ext uri="{FF2B5EF4-FFF2-40B4-BE49-F238E27FC236}">
                <a16:creationId xmlns:a16="http://schemas.microsoft.com/office/drawing/2014/main" id="{DB6735A4-4800-4771-9108-CD0944D0F42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5712753"/>
            <a:ext cx="3322485" cy="4431979"/>
          </a:xfrm>
          <a:prstGeom prst="rect">
            <a:avLst/>
          </a:prstGeom>
        </p:spPr>
      </p:pic>
      <p:pic>
        <p:nvPicPr>
          <p:cNvPr id="73" name="圖片 72">
            <a:extLst>
              <a:ext uri="{FF2B5EF4-FFF2-40B4-BE49-F238E27FC236}">
                <a16:creationId xmlns:a16="http://schemas.microsoft.com/office/drawing/2014/main" id="{B7D5A37D-FAE0-4626-9F34-542EAD3B551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0" y="5697064"/>
            <a:ext cx="3322486" cy="4431980"/>
          </a:xfrm>
          <a:prstGeom prst="rect">
            <a:avLst/>
          </a:prstGeom>
        </p:spPr>
      </p:pic>
      <p:sp>
        <p:nvSpPr>
          <p:cNvPr id="74" name="矩形 73">
            <a:extLst>
              <a:ext uri="{FF2B5EF4-FFF2-40B4-BE49-F238E27FC236}">
                <a16:creationId xmlns:a16="http://schemas.microsoft.com/office/drawing/2014/main" id="{820D0082-13E6-4E37-B9B7-68AE45FD835B}"/>
              </a:ext>
            </a:extLst>
          </p:cNvPr>
          <p:cNvSpPr/>
          <p:nvPr/>
        </p:nvSpPr>
        <p:spPr>
          <a:xfrm>
            <a:off x="1658067" y="5602662"/>
            <a:ext cx="4099180" cy="107721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3200" dirty="0"/>
              <a:t>用教師</a:t>
            </a:r>
            <a:r>
              <a:rPr lang="en-US" altLang="zh-TW" sz="3200" dirty="0" err="1">
                <a:solidFill>
                  <a:srgbClr val="C00000"/>
                </a:solidFill>
              </a:rPr>
              <a:t>tmail</a:t>
            </a:r>
            <a:r>
              <a:rPr lang="zh-TW" altLang="en-US" sz="3200" dirty="0"/>
              <a:t>申請線上</a:t>
            </a:r>
            <a:endParaRPr lang="en-US" altLang="zh-TW" sz="3200" dirty="0"/>
          </a:p>
          <a:p>
            <a:r>
              <a:rPr lang="zh-TW" altLang="en-US" sz="3200" dirty="0">
                <a:solidFill>
                  <a:srgbClr val="C00000"/>
                </a:solidFill>
              </a:rPr>
              <a:t>免費</a:t>
            </a:r>
            <a:r>
              <a:rPr lang="en-US" altLang="zh-TW" sz="3200" dirty="0">
                <a:solidFill>
                  <a:srgbClr val="C00000"/>
                </a:solidFill>
              </a:rPr>
              <a:t>CANVA</a:t>
            </a:r>
            <a:r>
              <a:rPr lang="zh-TW" altLang="en-US" sz="3200" dirty="0"/>
              <a:t>很好用</a:t>
            </a: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17EE666A-33DC-4343-BF14-59C82D77F857}"/>
              </a:ext>
            </a:extLst>
          </p:cNvPr>
          <p:cNvSpPr/>
          <p:nvPr/>
        </p:nvSpPr>
        <p:spPr>
          <a:xfrm>
            <a:off x="1630306" y="6751267"/>
            <a:ext cx="4142481" cy="107721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zh-TW" altLang="en-US" sz="3200" dirty="0"/>
              <a:t> 東園全校</a:t>
            </a:r>
            <a:r>
              <a:rPr lang="en-US" altLang="zh-TW" sz="3200" dirty="0">
                <a:solidFill>
                  <a:srgbClr val="C00000"/>
                </a:solidFill>
              </a:rPr>
              <a:t>AP</a:t>
            </a:r>
            <a:r>
              <a:rPr lang="zh-TW" altLang="en-US" sz="3200" dirty="0"/>
              <a:t>建置好了</a:t>
            </a:r>
            <a:r>
              <a:rPr lang="en-US" altLang="zh-TW" sz="3200" dirty="0"/>
              <a:t>!</a:t>
            </a:r>
          </a:p>
          <a:p>
            <a:r>
              <a:rPr lang="zh-TW" altLang="en-US" sz="3200" dirty="0"/>
              <a:t>連線很順暢</a:t>
            </a:r>
            <a:r>
              <a:rPr lang="en-US" altLang="zh-TW" sz="3200" dirty="0"/>
              <a:t>!</a:t>
            </a: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4C8DE0F8-5637-45C5-8AC8-C0ADD0339B26}"/>
              </a:ext>
            </a:extLst>
          </p:cNvPr>
          <p:cNvSpPr/>
          <p:nvPr/>
        </p:nvSpPr>
        <p:spPr>
          <a:xfrm>
            <a:off x="1613164" y="7928742"/>
            <a:ext cx="4144083" cy="107721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zh-TW" altLang="en-US" sz="3200" dirty="0"/>
              <a:t> 期中考後 換</a:t>
            </a:r>
            <a:r>
              <a:rPr lang="zh-TW" altLang="en-US" sz="3200" dirty="0">
                <a:solidFill>
                  <a:srgbClr val="C00000"/>
                </a:solidFill>
              </a:rPr>
              <a:t>五年級</a:t>
            </a:r>
            <a:endParaRPr lang="en-US" altLang="zh-TW" sz="3200" dirty="0">
              <a:solidFill>
                <a:srgbClr val="C00000"/>
              </a:solidFill>
            </a:endParaRPr>
          </a:p>
          <a:p>
            <a:r>
              <a:rPr lang="zh-TW" altLang="en-US" sz="3200" dirty="0">
                <a:solidFill>
                  <a:srgbClr val="C00000"/>
                </a:solidFill>
              </a:rPr>
              <a:t>使用平板</a:t>
            </a:r>
            <a:r>
              <a:rPr lang="en-US" altLang="zh-TW" sz="3200" dirty="0"/>
              <a:t>!</a:t>
            </a:r>
            <a:r>
              <a:rPr lang="zh-TW" altLang="en-US" sz="3200" dirty="0"/>
              <a:t>再連繫細節</a:t>
            </a:r>
            <a:r>
              <a:rPr lang="en-US" altLang="zh-TW" sz="3200" dirty="0"/>
              <a:t>!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71F17342-599A-4EEE-9710-CCC409B6A07C}"/>
              </a:ext>
            </a:extLst>
          </p:cNvPr>
          <p:cNvSpPr/>
          <p:nvPr/>
        </p:nvSpPr>
        <p:spPr>
          <a:xfrm>
            <a:off x="1604117" y="9038785"/>
            <a:ext cx="4144083" cy="107721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zh-TW" altLang="en-US" sz="3200" dirty="0"/>
              <a:t> 期末 換</a:t>
            </a:r>
            <a:r>
              <a:rPr lang="zh-TW" altLang="en-US" sz="3200" dirty="0">
                <a:solidFill>
                  <a:srgbClr val="C00000"/>
                </a:solidFill>
              </a:rPr>
              <a:t>四年年級</a:t>
            </a:r>
            <a:endParaRPr lang="en-US" altLang="zh-TW" sz="3200" dirty="0">
              <a:solidFill>
                <a:srgbClr val="C00000"/>
              </a:solidFill>
            </a:endParaRPr>
          </a:p>
          <a:p>
            <a:r>
              <a:rPr lang="zh-TW" altLang="en-US" sz="3200" dirty="0">
                <a:solidFill>
                  <a:srgbClr val="C00000"/>
                </a:solidFill>
              </a:rPr>
              <a:t>使用平板</a:t>
            </a:r>
            <a:r>
              <a:rPr lang="en-US" altLang="zh-TW" sz="3200" dirty="0"/>
              <a:t>!</a:t>
            </a:r>
            <a:r>
              <a:rPr lang="zh-TW" altLang="en-US" sz="3200" dirty="0"/>
              <a:t>再連繫細節</a:t>
            </a:r>
            <a:r>
              <a:rPr lang="en-US" altLang="zh-TW" sz="3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25113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2"/>
          <p:cNvGrpSpPr/>
          <p:nvPr/>
        </p:nvGrpSpPr>
        <p:grpSpPr>
          <a:xfrm>
            <a:off x="694789" y="309413"/>
            <a:ext cx="6550059" cy="3453116"/>
            <a:chOff x="-374643" y="-558152"/>
            <a:chExt cx="7988281" cy="4604155"/>
          </a:xfrm>
        </p:grpSpPr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374643" y="-558152"/>
              <a:ext cx="7988281" cy="4604155"/>
            </a:xfrm>
            <a:prstGeom prst="rect">
              <a:avLst/>
            </a:prstGeom>
          </p:spPr>
        </p:pic>
        <p:sp>
          <p:nvSpPr>
            <p:cNvPr id="34" name="TextBox 34"/>
            <p:cNvSpPr txBox="1"/>
            <p:nvPr/>
          </p:nvSpPr>
          <p:spPr>
            <a:xfrm>
              <a:off x="-100190" y="27052"/>
              <a:ext cx="7480846" cy="254616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zh-TW" altLang="en-US" sz="8800" dirty="0">
                  <a:solidFill>
                    <a:schemeClr val="accent5">
                      <a:lumMod val="50000"/>
                    </a:schemeClr>
                  </a:solidFill>
                  <a:latin typeface="DM Sans"/>
                </a:rPr>
                <a:t>軟體採購案議程</a:t>
              </a:r>
              <a:endParaRPr lang="en-US" sz="8800" dirty="0">
                <a:solidFill>
                  <a:schemeClr val="accent5">
                    <a:lumMod val="50000"/>
                  </a:schemeClr>
                </a:solidFill>
                <a:latin typeface="DM Sans"/>
              </a:endParaRPr>
            </a:p>
          </p:txBody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3239704"/>
            <a:ext cx="2328416" cy="6216646"/>
          </a:xfrm>
          <a:prstGeom prst="rect">
            <a:avLst/>
          </a:prstGeom>
        </p:spPr>
      </p:pic>
      <p:grpSp>
        <p:nvGrpSpPr>
          <p:cNvPr id="38" name="群組 37">
            <a:extLst>
              <a:ext uri="{FF2B5EF4-FFF2-40B4-BE49-F238E27FC236}">
                <a16:creationId xmlns:a16="http://schemas.microsoft.com/office/drawing/2014/main" id="{3D8EE0A8-1E15-49D9-8AD4-71A983043C8C}"/>
              </a:ext>
            </a:extLst>
          </p:cNvPr>
          <p:cNvGrpSpPr/>
          <p:nvPr/>
        </p:nvGrpSpPr>
        <p:grpSpPr>
          <a:xfrm>
            <a:off x="4953000" y="4222115"/>
            <a:ext cx="15072644" cy="1329710"/>
            <a:chOff x="5216454" y="5619708"/>
            <a:chExt cx="15072644" cy="1329710"/>
          </a:xfrm>
        </p:grpSpPr>
        <p:grpSp>
          <p:nvGrpSpPr>
            <p:cNvPr id="39" name="Group 8">
              <a:extLst>
                <a:ext uri="{FF2B5EF4-FFF2-40B4-BE49-F238E27FC236}">
                  <a16:creationId xmlns:a16="http://schemas.microsoft.com/office/drawing/2014/main" id="{FE61FE0C-4B13-4090-A730-98F2C916B7D1}"/>
                </a:ext>
              </a:extLst>
            </p:cNvPr>
            <p:cNvGrpSpPr/>
            <p:nvPr/>
          </p:nvGrpSpPr>
          <p:grpSpPr>
            <a:xfrm>
              <a:off x="5216454" y="5619708"/>
              <a:ext cx="11840400" cy="1279359"/>
              <a:chOff x="-762360" y="-26431"/>
              <a:chExt cx="9925344" cy="1167604"/>
            </a:xfrm>
          </p:grpSpPr>
          <p:grpSp>
            <p:nvGrpSpPr>
              <p:cNvPr id="52" name="Group 9">
                <a:extLst>
                  <a:ext uri="{FF2B5EF4-FFF2-40B4-BE49-F238E27FC236}">
                    <a16:creationId xmlns:a16="http://schemas.microsoft.com/office/drawing/2014/main" id="{D33414CD-CC17-49F3-83CC-FAF74B84FBE1}"/>
                  </a:ext>
                </a:extLst>
              </p:cNvPr>
              <p:cNvGrpSpPr/>
              <p:nvPr/>
            </p:nvGrpSpPr>
            <p:grpSpPr>
              <a:xfrm>
                <a:off x="-762360" y="-26431"/>
                <a:ext cx="9925344" cy="1167604"/>
                <a:chOff x="-1249630" y="-43324"/>
                <a:chExt cx="16269229" cy="1913890"/>
              </a:xfrm>
            </p:grpSpPr>
            <p:sp>
              <p:nvSpPr>
                <p:cNvPr id="54" name="Freeform 10">
                  <a:extLst>
                    <a:ext uri="{FF2B5EF4-FFF2-40B4-BE49-F238E27FC236}">
                      <a16:creationId xmlns:a16="http://schemas.microsoft.com/office/drawing/2014/main" id="{53260622-E6A2-4196-960A-5D85F7748C16}"/>
                    </a:ext>
                  </a:extLst>
                </p:cNvPr>
                <p:cNvSpPr/>
                <p:nvPr/>
              </p:nvSpPr>
              <p:spPr>
                <a:xfrm>
                  <a:off x="-1249630" y="-43324"/>
                  <a:ext cx="16269229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4421" h="1913890">
                      <a:moveTo>
                        <a:pt x="14219960" y="1913890"/>
                      </a:moveTo>
                      <a:lnTo>
                        <a:pt x="124460" y="1913890"/>
                      </a:lnTo>
                      <a:cubicBezTo>
                        <a:pt x="55880" y="1913890"/>
                        <a:pt x="0" y="1858010"/>
                        <a:pt x="0" y="1789430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14219960" y="0"/>
                      </a:lnTo>
                      <a:cubicBezTo>
                        <a:pt x="14288540" y="0"/>
                        <a:pt x="14344421" y="55880"/>
                        <a:pt x="14344421" y="124460"/>
                      </a:cubicBezTo>
                      <a:lnTo>
                        <a:pt x="14344421" y="1789430"/>
                      </a:lnTo>
                      <a:cubicBezTo>
                        <a:pt x="14344421" y="1858010"/>
                        <a:pt x="14288540" y="1913890"/>
                        <a:pt x="14219960" y="1913890"/>
                      </a:cubicBezTo>
                      <a:close/>
                    </a:path>
                  </a:pathLst>
                </a:custGeom>
                <a:solidFill>
                  <a:srgbClr val="E8E8E8"/>
                </a:solidFill>
              </p:spPr>
            </p:sp>
          </p:grpSp>
          <p:sp>
            <p:nvSpPr>
              <p:cNvPr id="53" name="TextBox 11">
                <a:extLst>
                  <a:ext uri="{FF2B5EF4-FFF2-40B4-BE49-F238E27FC236}">
                    <a16:creationId xmlns:a16="http://schemas.microsoft.com/office/drawing/2014/main" id="{F04A873C-6A80-478B-873E-95FF296D098C}"/>
                  </a:ext>
                </a:extLst>
              </p:cNvPr>
              <p:cNvSpPr txBox="1"/>
              <p:nvPr/>
            </p:nvSpPr>
            <p:spPr>
              <a:xfrm>
                <a:off x="682276" y="207676"/>
                <a:ext cx="6968338" cy="73344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4480"/>
                  </a:lnSpc>
                  <a:spcBef>
                    <a:spcPct val="0"/>
                  </a:spcBef>
                </a:pPr>
                <a:endParaRPr lang="en-US" sz="3200" dirty="0">
                  <a:solidFill>
                    <a:srgbClr val="000000"/>
                  </a:solidFill>
                  <a:latin typeface="DM Sans"/>
                </a:endParaRPr>
              </a:p>
            </p:txBody>
          </p:sp>
        </p:grpSp>
        <p:grpSp>
          <p:nvGrpSpPr>
            <p:cNvPr id="48" name="Group 23">
              <a:extLst>
                <a:ext uri="{FF2B5EF4-FFF2-40B4-BE49-F238E27FC236}">
                  <a16:creationId xmlns:a16="http://schemas.microsoft.com/office/drawing/2014/main" id="{DC1B73C9-7A46-49CB-BD4A-4540AB850029}"/>
                </a:ext>
              </a:extLst>
            </p:cNvPr>
            <p:cNvGrpSpPr/>
            <p:nvPr/>
          </p:nvGrpSpPr>
          <p:grpSpPr>
            <a:xfrm>
              <a:off x="5216454" y="5648668"/>
              <a:ext cx="1451861" cy="1279359"/>
              <a:chOff x="0" y="0"/>
              <a:chExt cx="1913890" cy="1913890"/>
            </a:xfrm>
          </p:grpSpPr>
          <p:sp>
            <p:nvSpPr>
              <p:cNvPr id="51" name="Freeform 24">
                <a:extLst>
                  <a:ext uri="{FF2B5EF4-FFF2-40B4-BE49-F238E27FC236}">
                    <a16:creationId xmlns:a16="http://schemas.microsoft.com/office/drawing/2014/main" id="{2EFAC789-ED07-4935-B64A-DC470D99C399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43C466"/>
              </a:solidFill>
            </p:spPr>
          </p:sp>
        </p:grpSp>
        <p:sp>
          <p:nvSpPr>
            <p:cNvPr id="49" name="TextBox 25">
              <a:extLst>
                <a:ext uri="{FF2B5EF4-FFF2-40B4-BE49-F238E27FC236}">
                  <a16:creationId xmlns:a16="http://schemas.microsoft.com/office/drawing/2014/main" id="{1E6333BE-6FFB-4780-BE42-59B8B34DCC67}"/>
                </a:ext>
              </a:extLst>
            </p:cNvPr>
            <p:cNvSpPr txBox="1"/>
            <p:nvPr/>
          </p:nvSpPr>
          <p:spPr>
            <a:xfrm>
              <a:off x="5591075" y="6004940"/>
              <a:ext cx="718411" cy="5166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endParaRPr lang="en-US" sz="3600" dirty="0">
                <a:solidFill>
                  <a:srgbClr val="FFFFFF"/>
                </a:solidFill>
                <a:latin typeface="DM Sans Bold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0FF87024-CF06-4EB0-956F-92AE88E62838}"/>
                </a:ext>
              </a:extLst>
            </p:cNvPr>
            <p:cNvSpPr/>
            <p:nvPr/>
          </p:nvSpPr>
          <p:spPr>
            <a:xfrm>
              <a:off x="6796302" y="5872200"/>
              <a:ext cx="1349279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dirty="0">
                  <a:latin typeface="+mj-ea"/>
                  <a:ea typeface="+mj-ea"/>
                </a:rPr>
                <a:t>軟體採購部分</a:t>
              </a:r>
              <a:r>
                <a:rPr lang="en-US" altLang="zh-TW" sz="3600" dirty="0">
                  <a:latin typeface="+mj-ea"/>
                  <a:ea typeface="+mj-ea"/>
                </a:rPr>
                <a:t>:</a:t>
              </a:r>
              <a:r>
                <a:rPr lang="zh-TW" altLang="en-US" sz="2800" dirty="0">
                  <a:latin typeface="+mj-ea"/>
                  <a:ea typeface="+mj-ea"/>
                </a:rPr>
                <a:t>軟體說明</a:t>
              </a:r>
              <a:r>
                <a:rPr lang="en-US" altLang="zh-TW" sz="2800" dirty="0">
                  <a:solidFill>
                    <a:srgbClr val="FF0000"/>
                  </a:solidFill>
                  <a:latin typeface="+mj-ea"/>
                  <a:ea typeface="+mj-ea"/>
                  <a:hlinkClick r:id="rId7" action="ppaction://hlinkfile"/>
                </a:rPr>
                <a:t>(</a:t>
              </a:r>
              <a:r>
                <a:rPr lang="zh-TW" altLang="en-US" sz="2800" dirty="0">
                  <a:solidFill>
                    <a:srgbClr val="FF0000"/>
                  </a:solidFill>
                  <a:latin typeface="+mj-ea"/>
                  <a:ea typeface="+mj-ea"/>
                  <a:hlinkClick r:id="rId7" action="ppaction://hlinkfile"/>
                </a:rPr>
                <a:t>文件一</a:t>
              </a:r>
              <a:r>
                <a:rPr lang="en-US" altLang="zh-TW" sz="2800" dirty="0">
                  <a:solidFill>
                    <a:srgbClr val="FF0000"/>
                  </a:solidFill>
                  <a:latin typeface="+mj-ea"/>
                  <a:ea typeface="+mj-ea"/>
                  <a:hlinkClick r:id="rId7" action="ppaction://hlinkfile"/>
                </a:rPr>
                <a:t>)</a:t>
              </a:r>
              <a:r>
                <a:rPr lang="zh-TW" altLang="en-US" sz="2800" dirty="0">
                  <a:solidFill>
                    <a:srgbClr val="FF0000"/>
                  </a:solidFill>
                  <a:latin typeface="+mj-ea"/>
                  <a:ea typeface="+mj-ea"/>
                </a:rPr>
                <a:t>、</a:t>
              </a:r>
              <a:r>
                <a:rPr lang="zh-TW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ea"/>
                  <a:ea typeface="+mj-ea"/>
                </a:rPr>
                <a:t>前十名核章</a:t>
              </a:r>
              <a:r>
                <a:rPr lang="en-US" altLang="zh-TW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ea"/>
                  <a:ea typeface="+mj-ea"/>
                  <a:hlinkClick r:id="rId8" action="ppaction://hlinkfile"/>
                </a:rPr>
                <a:t>(</a:t>
              </a:r>
              <a:r>
                <a:rPr lang="zh-TW" altLang="en-US" sz="2800" dirty="0">
                  <a:solidFill>
                    <a:srgbClr val="FF0000"/>
                  </a:solidFill>
                  <a:latin typeface="+mj-ea"/>
                  <a:ea typeface="+mj-ea"/>
                  <a:hlinkClick r:id="rId8" action="ppaction://hlinkfile"/>
                </a:rPr>
                <a:t>文件二</a:t>
              </a:r>
              <a:r>
                <a:rPr lang="en-US" altLang="zh-TW" sz="2800" dirty="0">
                  <a:solidFill>
                    <a:srgbClr val="FF0000"/>
                  </a:solidFill>
                  <a:latin typeface="+mj-ea"/>
                  <a:ea typeface="+mj-ea"/>
                  <a:hlinkClick r:id="rId8" action="ppaction://hlinkfile"/>
                </a:rPr>
                <a:t>)</a:t>
              </a:r>
              <a:r>
                <a:rPr lang="zh-TW" altLang="en-US" sz="2800" dirty="0">
                  <a:solidFill>
                    <a:srgbClr val="FF0000"/>
                  </a:solidFill>
                  <a:latin typeface="+mj-ea"/>
                  <a:ea typeface="+mj-ea"/>
                </a:rPr>
                <a:t>、</a:t>
              </a:r>
              <a:endParaRPr lang="en-US" altLang="zh-TW" sz="2800" dirty="0">
                <a:solidFill>
                  <a:srgbClr val="FF0000"/>
                </a:solidFill>
                <a:latin typeface="+mj-ea"/>
                <a:ea typeface="+mj-ea"/>
              </a:endParaRPr>
            </a:p>
            <a:p>
              <a:r>
                <a:rPr lang="zh-TW" altLang="en-US" sz="2800" dirty="0">
                  <a:solidFill>
                    <a:srgbClr val="FF0000"/>
                  </a:solidFill>
                  <a:latin typeface="+mj-ea"/>
                  <a:ea typeface="+mj-ea"/>
                </a:rPr>
                <a:t>                               </a:t>
              </a:r>
              <a:r>
                <a:rPr lang="zh-TW" altLang="en-US" sz="2800" dirty="0">
                  <a:latin typeface="+mj-ea"/>
                  <a:ea typeface="+mj-ea"/>
                </a:rPr>
                <a:t>軟體清單</a:t>
              </a:r>
              <a:r>
                <a:rPr lang="en-US" altLang="zh-TW" sz="2800" dirty="0">
                  <a:solidFill>
                    <a:srgbClr val="FF0000"/>
                  </a:solidFill>
                  <a:latin typeface="+mj-ea"/>
                  <a:ea typeface="+mj-ea"/>
                  <a:hlinkClick r:id="rId9" action="ppaction://hlinkfile"/>
                </a:rPr>
                <a:t>(</a:t>
              </a:r>
              <a:r>
                <a:rPr lang="zh-TW" altLang="en-US" sz="2800" dirty="0">
                  <a:solidFill>
                    <a:srgbClr val="FF0000"/>
                  </a:solidFill>
                  <a:latin typeface="+mj-ea"/>
                  <a:ea typeface="+mj-ea"/>
                  <a:hlinkClick r:id="rId9" action="ppaction://hlinkfile"/>
                </a:rPr>
                <a:t>附件一</a:t>
              </a:r>
              <a:r>
                <a:rPr lang="en-US" altLang="zh-TW" sz="2800" dirty="0">
                  <a:solidFill>
                    <a:srgbClr val="FF0000"/>
                  </a:solidFill>
                  <a:latin typeface="+mj-ea"/>
                  <a:ea typeface="+mj-ea"/>
                  <a:hlinkClick r:id="rId9" action="ppaction://hlinkfile"/>
                </a:rPr>
                <a:t>)</a:t>
              </a:r>
              <a:endParaRPr lang="zh-TW" altLang="en-US" sz="2800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5" name="Group 16">
            <a:extLst>
              <a:ext uri="{FF2B5EF4-FFF2-40B4-BE49-F238E27FC236}">
                <a16:creationId xmlns:a16="http://schemas.microsoft.com/office/drawing/2014/main" id="{8CBFF12D-6E24-4833-AE70-671D49BCB56B}"/>
              </a:ext>
            </a:extLst>
          </p:cNvPr>
          <p:cNvGrpSpPr/>
          <p:nvPr/>
        </p:nvGrpSpPr>
        <p:grpSpPr>
          <a:xfrm>
            <a:off x="6404861" y="5857745"/>
            <a:ext cx="10388539" cy="1279359"/>
            <a:chOff x="0" y="0"/>
            <a:chExt cx="8751079" cy="1167604"/>
          </a:xfrm>
        </p:grpSpPr>
        <p:grpSp>
          <p:nvGrpSpPr>
            <p:cNvPr id="56" name="Group 17">
              <a:extLst>
                <a:ext uri="{FF2B5EF4-FFF2-40B4-BE49-F238E27FC236}">
                  <a16:creationId xmlns:a16="http://schemas.microsoft.com/office/drawing/2014/main" id="{84D7ED92-AEF1-4C53-94DB-C6CFB4CFCD4C}"/>
                </a:ext>
              </a:extLst>
            </p:cNvPr>
            <p:cNvGrpSpPr/>
            <p:nvPr/>
          </p:nvGrpSpPr>
          <p:grpSpPr>
            <a:xfrm>
              <a:off x="0" y="0"/>
              <a:ext cx="8751079" cy="1167604"/>
              <a:chOff x="0" y="0"/>
              <a:chExt cx="14344420" cy="1913890"/>
            </a:xfrm>
          </p:grpSpPr>
          <p:sp>
            <p:nvSpPr>
              <p:cNvPr id="58" name="Freeform 18">
                <a:extLst>
                  <a:ext uri="{FF2B5EF4-FFF2-40B4-BE49-F238E27FC236}">
                    <a16:creationId xmlns:a16="http://schemas.microsoft.com/office/drawing/2014/main" id="{701C118A-64AF-41B2-9FD9-357EBCA47189}"/>
                  </a:ext>
                </a:extLst>
              </p:cNvPr>
              <p:cNvSpPr/>
              <p:nvPr/>
            </p:nvSpPr>
            <p:spPr>
              <a:xfrm>
                <a:off x="0" y="0"/>
                <a:ext cx="1434442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344421" h="1913890">
                    <a:moveTo>
                      <a:pt x="1421996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219960" y="0"/>
                    </a:lnTo>
                    <a:cubicBezTo>
                      <a:pt x="14288540" y="0"/>
                      <a:pt x="14344421" y="55880"/>
                      <a:pt x="14344421" y="124460"/>
                    </a:cubicBezTo>
                    <a:lnTo>
                      <a:pt x="14344421" y="1789430"/>
                    </a:lnTo>
                    <a:cubicBezTo>
                      <a:pt x="14344421" y="1858010"/>
                      <a:pt x="14288540" y="1913890"/>
                      <a:pt x="14219960" y="1913890"/>
                    </a:cubicBezTo>
                    <a:close/>
                  </a:path>
                </a:pathLst>
              </a:custGeom>
              <a:solidFill>
                <a:srgbClr val="E8E8E8"/>
              </a:solidFill>
            </p:spPr>
          </p:sp>
        </p:grpSp>
        <p:sp>
          <p:nvSpPr>
            <p:cNvPr id="57" name="TextBox 19">
              <a:extLst>
                <a:ext uri="{FF2B5EF4-FFF2-40B4-BE49-F238E27FC236}">
                  <a16:creationId xmlns:a16="http://schemas.microsoft.com/office/drawing/2014/main" id="{96464581-AA36-4579-B9DF-8FDDA407DAEE}"/>
                </a:ext>
              </a:extLst>
            </p:cNvPr>
            <p:cNvSpPr txBox="1"/>
            <p:nvPr/>
          </p:nvSpPr>
          <p:spPr>
            <a:xfrm>
              <a:off x="464169" y="67427"/>
              <a:ext cx="7189053" cy="1024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480"/>
                </a:lnSpc>
                <a:spcBef>
                  <a:spcPct val="0"/>
                </a:spcBef>
              </a:pPr>
              <a:r>
                <a:rPr lang="zh-TW" altLang="en-US" sz="3200" dirty="0">
                  <a:solidFill>
                    <a:srgbClr val="000000"/>
                  </a:solidFill>
                  <a:latin typeface="+mn-ea"/>
                </a:rPr>
                <a:t>軟體採購案的決議須在</a:t>
              </a:r>
              <a:r>
                <a:rPr lang="zh-TW" altLang="en-US" sz="3200" dirty="0">
                  <a:solidFill>
                    <a:srgbClr val="FF0000"/>
                  </a:solidFill>
                  <a:latin typeface="+mn-ea"/>
                </a:rPr>
                <a:t>全校會議通過</a:t>
              </a:r>
              <a:r>
                <a:rPr lang="zh-TW" altLang="en-US" sz="3200" dirty="0">
                  <a:solidFill>
                    <a:srgbClr val="000000"/>
                  </a:solidFill>
                  <a:latin typeface="+mn-ea"/>
                </a:rPr>
                <a:t>，會後請</a:t>
              </a:r>
              <a:r>
                <a:rPr lang="zh-TW" altLang="en-US" sz="3200" dirty="0">
                  <a:solidFill>
                    <a:srgbClr val="FF0000"/>
                  </a:solidFill>
                  <a:latin typeface="+mn-ea"/>
                </a:rPr>
                <a:t>學年主任協助簽名</a:t>
              </a:r>
              <a:endParaRPr lang="en-US" sz="3200" u="none" dirty="0">
                <a:solidFill>
                  <a:srgbClr val="FF0000"/>
                </a:solidFill>
                <a:latin typeface="+mn-ea"/>
              </a:endParaRPr>
            </a:p>
          </p:txBody>
        </p:sp>
      </p:grpSp>
      <p:grpSp>
        <p:nvGrpSpPr>
          <p:cNvPr id="59" name="Group 29">
            <a:extLst>
              <a:ext uri="{FF2B5EF4-FFF2-40B4-BE49-F238E27FC236}">
                <a16:creationId xmlns:a16="http://schemas.microsoft.com/office/drawing/2014/main" id="{2D7FF9C7-4A15-40F3-8685-01B07016546E}"/>
              </a:ext>
            </a:extLst>
          </p:cNvPr>
          <p:cNvGrpSpPr/>
          <p:nvPr/>
        </p:nvGrpSpPr>
        <p:grpSpPr>
          <a:xfrm>
            <a:off x="4960895" y="5857746"/>
            <a:ext cx="1451861" cy="1279359"/>
            <a:chOff x="0" y="0"/>
            <a:chExt cx="1913890" cy="1913890"/>
          </a:xfrm>
        </p:grpSpPr>
        <p:sp>
          <p:nvSpPr>
            <p:cNvPr id="60" name="Freeform 30">
              <a:extLst>
                <a:ext uri="{FF2B5EF4-FFF2-40B4-BE49-F238E27FC236}">
                  <a16:creationId xmlns:a16="http://schemas.microsoft.com/office/drawing/2014/main" id="{C83152F4-1C6C-461B-8FC0-181111BA7D27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43C466"/>
            </a:solidFill>
          </p:spPr>
        </p:sp>
      </p:grpSp>
    </p:spTree>
    <p:extLst>
      <p:ext uri="{BB962C8B-B14F-4D97-AF65-F5344CB8AC3E}">
        <p14:creationId xmlns:p14="http://schemas.microsoft.com/office/powerpoint/2010/main" val="25280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728</Words>
  <Application>Microsoft Office PowerPoint</Application>
  <PresentationFormat>自訂</PresentationFormat>
  <Paragraphs>105</Paragraphs>
  <Slides>11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9" baseType="lpstr">
      <vt:lpstr>新細明體</vt:lpstr>
      <vt:lpstr>標楷體</vt:lpstr>
      <vt:lpstr>DM Sans</vt:lpstr>
      <vt:lpstr>Calibri</vt:lpstr>
      <vt:lpstr>Arial</vt:lpstr>
      <vt:lpstr>華康新特圓體</vt:lpstr>
      <vt:lpstr>DM Sans Bold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Retro</dc:title>
  <dc:creator>江惠珍</dc:creator>
  <cp:lastModifiedBy>user</cp:lastModifiedBy>
  <cp:revision>52</cp:revision>
  <dcterms:created xsi:type="dcterms:W3CDTF">2006-08-16T00:00:00Z</dcterms:created>
  <dcterms:modified xsi:type="dcterms:W3CDTF">2022-11-02T07:33:58Z</dcterms:modified>
  <dc:identifier>DAFQkJo13QU</dc:identifier>
</cp:coreProperties>
</file>