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4" r:id="rId4"/>
    <p:sldId id="265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6D27C0-E7DC-452F-9B9B-B4EC6EA0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F524A-8072-4E21-A3CE-2645D4049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8AB1F8-E5DC-4262-92A7-2F6CC3B6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38B4CA-AF58-4981-AF71-923D234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D83E5A-0C79-4649-BEDC-F28C3277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05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5CFDA-2B01-4C11-9505-2833E3F5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201A0A-85CF-4A4D-9B00-4DB80D4E1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B42EA6-F17B-4178-8094-26D493BA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C40337-DD0B-4A64-BB67-144E02CA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D53C4F-7E74-4119-B374-3A033C5F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22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D6D51AA-D4E9-4977-B7AA-55044C4F6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3BAF5A-C897-4D65-831E-6BE2F436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6F7F73-057F-4662-8071-C463B436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F1A73F-E20A-4819-8EA7-C048B78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3D3D61-4DB2-4E69-8C76-FDEC367D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64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5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9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8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7F3F42-E9C7-450A-B8DC-ED9E2DB5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B66C4A-33BA-4DEA-8CD7-722A73F9F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04D668-7935-4B64-9228-AC5250D8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A103A0-ED96-46C5-875C-B9F4FAC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19B098-F8CD-4145-9A9C-DA5AC91F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4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5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6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ED8AA0-F04E-4709-8A40-5980DAD8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C0E1DE-FC23-4EBB-8606-E0317EFCF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DD3C72-1F47-4A6A-A94B-6FFC6690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87E6CD-557C-42F9-A75F-BD5A7BB3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E5B9F-4A15-4B30-A5F8-BF6BDDF2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1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96FFE-3CBF-4989-8B95-BF08E4C2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13ACB-C1F7-40E6-99DD-F3BF7462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B548A9-B8CB-4678-9B20-8FC1A647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A32E13-8D9D-44F5-AFCB-9972B818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68DA19-D1A2-46E7-8E18-C8ABF3CA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CBB1BD-4112-49F1-8989-D83C3742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6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753A4C-00BB-4080-855A-47FC03EB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726572-3F31-459E-BB31-CADD8659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014F38-8EBA-437D-9068-23CD3C08D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E0C90CB-AC4D-48FD-8B2B-9A35BE5B3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F77C5D-7066-49A8-AFA9-88D904D56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CB36F71-86C5-43DC-BE10-90D47A9D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6A01A8-9AA8-4ADA-8A9F-C1054080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17274D1-CB9A-4744-A6BB-53FFBF3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1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9F14A-34C0-4BD4-AABF-81FB31F3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C27C9C3-9AD0-46E4-B8CA-7D47C678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224B57D-81EC-4560-8442-EEBF5E7E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0A1845-0D73-4B06-8F24-D1167E00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1692A3-2A26-4873-90EB-20ED50FC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EC889B-4383-45DE-816E-A769D8B9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BF85D6-D785-4C75-B870-70ED9F47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30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66B6D5-AAAF-47C7-AB26-F7C2A77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FF6344-FCB5-4781-B2A4-3EDB82AE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1AD625-90D6-4C54-A7B7-E69414EFE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E24AAE-9C6B-450D-87E0-0E565ED0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A96D08-1C66-454B-AFC4-E131855E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D84C8B-FB02-4885-9A58-9A9D19A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77D5B-A5CD-40C0-BA8B-8FB19A1F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37786BC-7FE4-4C6E-BBEF-1E9C22510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F33706-39C8-4E3E-8DAB-97F3BD6CD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C4C008-C877-4F18-9F86-D67353D4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6BAC70-E965-406E-9F64-D14139F6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A69306-3E62-460D-9666-33A8BF1B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03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2FB61A-31D1-4A82-8F93-CE2736F4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003CC7-07A4-41D8-A55A-D92D22177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D39CD2-007F-4BE9-9A9E-8DC5BA25A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0BA5-4C37-4BC5-BD74-0E592B346492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894285-DA04-4EE1-9288-2B2786AC5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4FE995-BC13-4CB0-9CD1-F337847EA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517C-2F3D-495E-9D8E-6342D9D73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9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campus.hc.edu.tw/sis/news/8165.z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mpus.hc.edu.tw/sis/news/8150.zip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5110799" y="4688178"/>
            <a:ext cx="3632851" cy="20938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43099" y="5281376"/>
            <a:ext cx="2675636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zh-TW" altLang="en-US" sz="2400" spc="-19" dirty="0">
                <a:solidFill>
                  <a:srgbClr val="FFFFFF"/>
                </a:solidFill>
                <a:latin typeface="DM Sans"/>
                <a:ea typeface="新細明體" panose="02020500000000000000" pitchFamily="18" charset="-120"/>
              </a:rPr>
              <a:t>不會找惠珍 </a:t>
            </a:r>
            <a:endParaRPr lang="en-US" sz="1867" spc="-19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20671" y="1689265"/>
            <a:ext cx="2495383" cy="6353983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789B6497-DE9F-4B32-A9C4-22BC04F6FC88}"/>
              </a:ext>
            </a:extLst>
          </p:cNvPr>
          <p:cNvSpPr txBox="1">
            <a:spLocks/>
          </p:cNvSpPr>
          <p:nvPr/>
        </p:nvSpPr>
        <p:spPr>
          <a:xfrm>
            <a:off x="307597" y="140337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急得老師可以先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下載成績處理系統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180412" y="70951"/>
            <a:ext cx="6277807" cy="2383552"/>
            <a:chOff x="-353909" y="-635384"/>
            <a:chExt cx="8128401" cy="4767104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353909" y="-472435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56073" y="-635384"/>
              <a:ext cx="7718419" cy="3549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新年度成績處理系統</a:t>
              </a:r>
              <a:endParaRPr lang="en-US" altLang="zh-TW" sz="2667" dirty="0">
                <a:solidFill>
                  <a:srgbClr val="FF0000"/>
                </a:solidFill>
                <a:latin typeface="DM Sans"/>
              </a:endParaRPr>
            </a:p>
            <a:p>
              <a:pPr>
                <a:lnSpc>
                  <a:spcPts val="4800"/>
                </a:lnSpc>
              </a:pPr>
              <a:r>
                <a:rPr lang="en-US" altLang="zh-TW" sz="1867" dirty="0">
                  <a:solidFill>
                    <a:srgbClr val="FF0000"/>
                  </a:solidFill>
                  <a:latin typeface="DM Sans"/>
                </a:rPr>
                <a:t>5.6</a:t>
              </a:r>
              <a:r>
                <a:rPr lang="zh-TW" altLang="en-US" sz="1867" dirty="0">
                  <a:solidFill>
                    <a:srgbClr val="FF0000"/>
                  </a:solidFill>
                  <a:latin typeface="DM Sans"/>
                </a:rPr>
                <a:t>年級請下載</a:t>
              </a:r>
              <a:r>
                <a:rPr lang="en-US" altLang="zh-TW" sz="1867" dirty="0">
                  <a:solidFill>
                    <a:srgbClr val="FF0000"/>
                  </a:solidFill>
                  <a:latin typeface="DM Sans"/>
                </a:rPr>
                <a:t>8.1.50</a:t>
              </a:r>
              <a:r>
                <a:rPr lang="zh-TW" altLang="en-US" sz="1867" dirty="0">
                  <a:solidFill>
                    <a:srgbClr val="FF0000"/>
                  </a:solidFill>
                  <a:latin typeface="DM Sans"/>
                </a:rPr>
                <a:t>版本</a:t>
              </a:r>
              <a:r>
                <a:rPr lang="en-US" altLang="zh-TW" sz="1867" dirty="0">
                  <a:solidFill>
                    <a:srgbClr val="FF0000"/>
                  </a:solidFill>
                  <a:latin typeface="DM Sans"/>
                </a:rPr>
                <a:t>/1~4</a:t>
              </a:r>
              <a:r>
                <a:rPr lang="zh-TW" altLang="en-US" sz="1867" dirty="0">
                  <a:solidFill>
                    <a:srgbClr val="FF0000"/>
                  </a:solidFill>
                  <a:latin typeface="DM Sans"/>
                </a:rPr>
                <a:t>年級請下載</a:t>
              </a:r>
              <a:r>
                <a:rPr lang="en-US" altLang="zh-TW" sz="1867" dirty="0">
                  <a:solidFill>
                    <a:srgbClr val="FF0000"/>
                  </a:solidFill>
                  <a:latin typeface="DM Sans"/>
                </a:rPr>
                <a:t>8.1.65</a:t>
              </a:r>
            </a:p>
            <a:p>
              <a:pPr>
                <a:lnSpc>
                  <a:spcPts val="4800"/>
                </a:lnSpc>
              </a:pP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(1~4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是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108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課綱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)(5.6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舊版只到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110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年度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)</a:t>
              </a:r>
              <a:endParaRPr lang="en-US" sz="2667" dirty="0">
                <a:solidFill>
                  <a:srgbClr val="FF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159803"/>
            <a:ext cx="1552277" cy="4144431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A0857816-F1F4-45F1-9F5D-86AC471B920C}"/>
              </a:ext>
            </a:extLst>
          </p:cNvPr>
          <p:cNvGrpSpPr/>
          <p:nvPr/>
        </p:nvGrpSpPr>
        <p:grpSpPr>
          <a:xfrm>
            <a:off x="2844800" y="3704498"/>
            <a:ext cx="8400255" cy="2702432"/>
            <a:chOff x="3808171" y="6076309"/>
            <a:chExt cx="12600382" cy="4053648"/>
          </a:xfrm>
        </p:grpSpPr>
        <p:grpSp>
          <p:nvGrpSpPr>
            <p:cNvPr id="4" name="Group 4"/>
            <p:cNvGrpSpPr/>
            <p:nvPr/>
          </p:nvGrpSpPr>
          <p:grpSpPr>
            <a:xfrm>
              <a:off x="4800599" y="6076310"/>
              <a:ext cx="11607954" cy="1269452"/>
              <a:chOff x="-1" y="1"/>
              <a:chExt cx="9046123" cy="1158562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-1" y="1"/>
                <a:ext cx="9046123" cy="1158562"/>
                <a:chOff x="-1" y="1"/>
                <a:chExt cx="14828044" cy="1899069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1" y="1"/>
                  <a:ext cx="14828044" cy="18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694976" y="158843"/>
                <a:ext cx="6968338" cy="484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87"/>
                  </a:lnSpc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800599" y="7469863"/>
              <a:ext cx="11607954" cy="1279359"/>
              <a:chOff x="-1" y="0"/>
              <a:chExt cx="9046123" cy="1167604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-1" y="0"/>
                <a:ext cx="9046123" cy="1167604"/>
                <a:chOff x="-1" y="0"/>
                <a:chExt cx="14828045" cy="191389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-1" y="0"/>
                  <a:ext cx="14828045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15" name="TextBox 15"/>
              <p:cNvSpPr txBox="1"/>
              <p:nvPr/>
            </p:nvSpPr>
            <p:spPr>
              <a:xfrm>
                <a:off x="682276" y="203719"/>
                <a:ext cx="8068804" cy="484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87"/>
                  </a:lnSpc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852642" y="6076309"/>
              <a:ext cx="1451861" cy="1279359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4243055" y="6379075"/>
              <a:ext cx="718411" cy="500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0"/>
                </a:lnSpc>
              </a:pPr>
              <a:r>
                <a:rPr lang="en-US" sz="240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3852642" y="7469863"/>
              <a:ext cx="1451861" cy="1279359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4227263" y="7793501"/>
              <a:ext cx="718411" cy="500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0"/>
                </a:lnSpc>
              </a:pPr>
              <a:r>
                <a:rPr lang="en-US" sz="24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EEB33E-2F7E-4676-A487-F5F68BEDB1C5}"/>
                </a:ext>
              </a:extLst>
            </p:cNvPr>
            <p:cNvSpPr/>
            <p:nvPr/>
          </p:nvSpPr>
          <p:spPr>
            <a:xfrm>
              <a:off x="5179199" y="6296452"/>
              <a:ext cx="10938571" cy="5694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867" dirty="0">
                  <a:latin typeface="+mn-ea"/>
                </a:rPr>
                <a:t>已經請廠商盡快下載到</a:t>
              </a:r>
              <a:r>
                <a:rPr lang="en-US" altLang="zh-TW" sz="1867" dirty="0">
                  <a:latin typeface="+mn-ea"/>
                </a:rPr>
                <a:t>EVO</a:t>
              </a:r>
              <a:r>
                <a:rPr lang="zh-TW" altLang="en-US" sz="1867" dirty="0">
                  <a:latin typeface="+mn-ea"/>
                </a:rPr>
                <a:t>無硬碟系統，升級</a:t>
              </a:r>
              <a:r>
                <a:rPr lang="en-US" altLang="zh-TW" sz="1867" dirty="0">
                  <a:latin typeface="+mn-ea"/>
                </a:rPr>
                <a:t>W10</a:t>
              </a:r>
              <a:r>
                <a:rPr lang="zh-TW" altLang="en-US" sz="1867" dirty="0">
                  <a:latin typeface="+mn-ea"/>
                </a:rPr>
                <a:t>後但還要時間處理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59A7918-2053-4C8D-BF6D-7655E8CB5D33}"/>
                </a:ext>
              </a:extLst>
            </p:cNvPr>
            <p:cNvSpPr/>
            <p:nvPr/>
          </p:nvSpPr>
          <p:spPr>
            <a:xfrm>
              <a:off x="5217677" y="7451548"/>
              <a:ext cx="11188969" cy="260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667" dirty="0"/>
                <a:t>等待期間可自行到學籍系統</a:t>
              </a:r>
              <a:r>
                <a:rPr lang="zh-TW" altLang="en-US" sz="2667" dirty="0">
                  <a:solidFill>
                    <a:srgbClr val="FF0000"/>
                  </a:solidFill>
                </a:rPr>
                <a:t>下載該年度程式到</a:t>
              </a:r>
              <a:r>
                <a:rPr lang="en-US" altLang="zh-TW" sz="2667" dirty="0">
                  <a:solidFill>
                    <a:srgbClr val="FF0000"/>
                  </a:solidFill>
                </a:rPr>
                <a:t>D</a:t>
              </a:r>
              <a:r>
                <a:rPr lang="zh-TW" altLang="en-US" sz="2667" dirty="0">
                  <a:solidFill>
                    <a:srgbClr val="FF0000"/>
                  </a:solidFill>
                </a:rPr>
                <a:t>槽</a:t>
              </a:r>
              <a:r>
                <a:rPr lang="en-US" altLang="zh-TW" sz="2667" dirty="0">
                  <a:solidFill>
                    <a:srgbClr val="FF0000"/>
                  </a:solidFill>
                </a:rPr>
                <a:t>(</a:t>
              </a:r>
              <a:r>
                <a:rPr lang="zh-TW" altLang="en-US" sz="2667" dirty="0">
                  <a:solidFill>
                    <a:srgbClr val="FF0000"/>
                  </a:solidFill>
                </a:rPr>
                <a:t>每次都要</a:t>
              </a:r>
              <a:r>
                <a:rPr lang="en-US" altLang="zh-TW" sz="2667" dirty="0">
                  <a:solidFill>
                    <a:srgbClr val="FF0000"/>
                  </a:solidFill>
                </a:rPr>
                <a:t>SETUP)</a:t>
              </a:r>
            </a:p>
            <a:p>
              <a:endParaRPr lang="en-US" altLang="zh-TW" sz="2667" dirty="0"/>
            </a:p>
            <a:p>
              <a:endParaRPr lang="en-US" altLang="zh-TW" sz="2667" dirty="0"/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2608A2C4-E0B6-4838-B248-D1EE5488CCBA}"/>
                </a:ext>
              </a:extLst>
            </p:cNvPr>
            <p:cNvGrpSpPr/>
            <p:nvPr/>
          </p:nvGrpSpPr>
          <p:grpSpPr>
            <a:xfrm>
              <a:off x="3808171" y="8831587"/>
              <a:ext cx="12600381" cy="1298370"/>
              <a:chOff x="5180957" y="7006449"/>
              <a:chExt cx="12334656" cy="1298370"/>
            </a:xfrm>
          </p:grpSpPr>
          <p:grpSp>
            <p:nvGrpSpPr>
              <p:cNvPr id="40" name="Group 16">
                <a:extLst>
                  <a:ext uri="{FF2B5EF4-FFF2-40B4-BE49-F238E27FC236}">
                    <a16:creationId xmlns:a16="http://schemas.microsoft.com/office/drawing/2014/main" id="{B30083E1-CE2B-411D-8278-3E8303E3E45D}"/>
                  </a:ext>
                </a:extLst>
              </p:cNvPr>
              <p:cNvGrpSpPr/>
              <p:nvPr/>
            </p:nvGrpSpPr>
            <p:grpSpPr>
              <a:xfrm>
                <a:off x="6562604" y="7025460"/>
                <a:ext cx="10953009" cy="1279359"/>
                <a:chOff x="-1" y="0"/>
                <a:chExt cx="9057557" cy="1167604"/>
              </a:xfrm>
            </p:grpSpPr>
            <p:grpSp>
              <p:nvGrpSpPr>
                <p:cNvPr id="41" name="Group 17">
                  <a:extLst>
                    <a:ext uri="{FF2B5EF4-FFF2-40B4-BE49-F238E27FC236}">
                      <a16:creationId xmlns:a16="http://schemas.microsoft.com/office/drawing/2014/main" id="{B8FE9A20-49CE-4BD6-913A-F94BA52D4C1B}"/>
                    </a:ext>
                  </a:extLst>
                </p:cNvPr>
                <p:cNvGrpSpPr/>
                <p:nvPr/>
              </p:nvGrpSpPr>
              <p:grpSpPr>
                <a:xfrm>
                  <a:off x="-1" y="0"/>
                  <a:ext cx="9057557" cy="1167604"/>
                  <a:chOff x="-1" y="0"/>
                  <a:chExt cx="14846787" cy="1913890"/>
                </a:xfrm>
              </p:grpSpPr>
              <p:sp>
                <p:nvSpPr>
                  <p:cNvPr id="43" name="Freeform 18">
                    <a:extLst>
                      <a:ext uri="{FF2B5EF4-FFF2-40B4-BE49-F238E27FC236}">
                        <a16:creationId xmlns:a16="http://schemas.microsoft.com/office/drawing/2014/main" id="{626CF33E-24E6-47CC-BD35-65FB6781619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4846787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4421" h="1913890">
                        <a:moveTo>
                          <a:pt x="14219960" y="1913890"/>
                        </a:moveTo>
                        <a:lnTo>
                          <a:pt x="124460" y="1913890"/>
                        </a:lnTo>
                        <a:cubicBezTo>
                          <a:pt x="55880" y="1913890"/>
                          <a:pt x="0" y="1858010"/>
                          <a:pt x="0" y="1789430"/>
                        </a:cubicBezTo>
                        <a:lnTo>
                          <a:pt x="0" y="124460"/>
                        </a:lnTo>
                        <a:cubicBezTo>
                          <a:pt x="0" y="55880"/>
                          <a:pt x="55880" y="0"/>
                          <a:pt x="124460" y="0"/>
                        </a:cubicBezTo>
                        <a:lnTo>
                          <a:pt x="14219960" y="0"/>
                        </a:lnTo>
                        <a:cubicBezTo>
                          <a:pt x="14288540" y="0"/>
                          <a:pt x="14344421" y="55880"/>
                          <a:pt x="14344421" y="124460"/>
                        </a:cubicBezTo>
                        <a:lnTo>
                          <a:pt x="14344421" y="1789430"/>
                        </a:lnTo>
                        <a:cubicBezTo>
                          <a:pt x="14344421" y="1858010"/>
                          <a:pt x="14288540" y="1913890"/>
                          <a:pt x="14219960" y="1913890"/>
                        </a:cubicBezTo>
                        <a:close/>
                      </a:path>
                    </a:pathLst>
                  </a:custGeom>
                  <a:solidFill>
                    <a:srgbClr val="E8E8E8"/>
                  </a:solidFill>
                </p:spPr>
              </p:sp>
            </p:grpSp>
            <p:sp>
              <p:nvSpPr>
                <p:cNvPr id="42" name="TextBox 19">
                  <a:extLst>
                    <a:ext uri="{FF2B5EF4-FFF2-40B4-BE49-F238E27FC236}">
                      <a16:creationId xmlns:a16="http://schemas.microsoft.com/office/drawing/2014/main" id="{BA58A0F4-EE3B-4C32-A130-E45831A47B85}"/>
                    </a:ext>
                  </a:extLst>
                </p:cNvPr>
                <p:cNvSpPr txBox="1"/>
                <p:nvPr/>
              </p:nvSpPr>
              <p:spPr>
                <a:xfrm>
                  <a:off x="293015" y="110121"/>
                  <a:ext cx="8018770" cy="49568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2987"/>
                    </a:lnSpc>
                    <a:spcBef>
                      <a:spcPct val="0"/>
                    </a:spcBef>
                  </a:pPr>
                  <a:r>
                    <a:rPr lang="zh-TW" altLang="en-US" sz="2400" dirty="0">
                      <a:solidFill>
                        <a:srgbClr val="000000"/>
                      </a:solidFill>
                      <a:latin typeface="DM Sans"/>
                    </a:rPr>
                    <a:t>不知如何處理 請找</a:t>
                  </a:r>
                  <a:r>
                    <a:rPr lang="zh-TW" altLang="en-US" sz="2400" dirty="0">
                      <a:solidFill>
                        <a:srgbClr val="FF0000"/>
                      </a:solidFill>
                      <a:latin typeface="DM Sans"/>
                    </a:rPr>
                    <a:t>資訊組</a:t>
                  </a:r>
                  <a:r>
                    <a:rPr lang="zh-TW" altLang="en-US" sz="2400" dirty="0">
                      <a:solidFill>
                        <a:srgbClr val="000000"/>
                      </a:solidFill>
                      <a:latin typeface="DM Sans"/>
                    </a:rPr>
                    <a:t>幫忙下載</a:t>
                  </a:r>
                  <a:endParaRPr lang="en-US" sz="2400" dirty="0">
                    <a:solidFill>
                      <a:srgbClr val="000000"/>
                    </a:solidFill>
                    <a:latin typeface="DM Sans"/>
                  </a:endParaRPr>
                </a:p>
              </p:txBody>
            </p:sp>
          </p:grpSp>
          <p:grpSp>
            <p:nvGrpSpPr>
              <p:cNvPr id="44" name="Group 29">
                <a:extLst>
                  <a:ext uri="{FF2B5EF4-FFF2-40B4-BE49-F238E27FC236}">
                    <a16:creationId xmlns:a16="http://schemas.microsoft.com/office/drawing/2014/main" id="{EEA529C6-182F-4C66-BFF5-64C4CBC33931}"/>
                  </a:ext>
                </a:extLst>
              </p:cNvPr>
              <p:cNvGrpSpPr/>
              <p:nvPr/>
            </p:nvGrpSpPr>
            <p:grpSpPr>
              <a:xfrm>
                <a:off x="5180957" y="7006449"/>
                <a:ext cx="1451861" cy="1279359"/>
                <a:chOff x="0" y="0"/>
                <a:chExt cx="1913890" cy="1913890"/>
              </a:xfrm>
            </p:grpSpPr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AAC1D5AF-06C0-4392-9578-DF465619B9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178943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789430" y="0"/>
                      </a:lnTo>
                      <a:cubicBezTo>
                        <a:pt x="1858010" y="0"/>
                        <a:pt x="1913890" y="55880"/>
                        <a:pt x="1913890" y="124460"/>
                      </a:cubicBezTo>
                      <a:lnTo>
                        <a:pt x="1913890" y="1789430"/>
                      </a:lnTo>
                      <a:cubicBezTo>
                        <a:pt x="1913890" y="1858010"/>
                        <a:pt x="1858010" y="1913890"/>
                        <a:pt x="1789430" y="1913890"/>
                      </a:cubicBezTo>
                      <a:close/>
                    </a:path>
                  </a:pathLst>
                </a:custGeom>
                <a:solidFill>
                  <a:srgbClr val="43C466"/>
                </a:solidFill>
              </p:spPr>
            </p:sp>
          </p:grpSp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45001AEE-18C2-4ED5-91C2-715F1875E167}"/>
                  </a:ext>
                </a:extLst>
              </p:cNvPr>
              <p:cNvSpPr txBox="1"/>
              <p:nvPr/>
            </p:nvSpPr>
            <p:spPr>
              <a:xfrm>
                <a:off x="5542396" y="7421873"/>
                <a:ext cx="718410" cy="5001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640"/>
                  </a:lnSpc>
                </a:pPr>
                <a:r>
                  <a:rPr lang="en-US" altLang="zh-TW" sz="2400" dirty="0">
                    <a:solidFill>
                      <a:srgbClr val="FFFFFF"/>
                    </a:solidFill>
                    <a:latin typeface="DM Sans Bold"/>
                  </a:rPr>
                  <a:t>3</a:t>
                </a:r>
                <a:endParaRPr lang="en-US" sz="2400" dirty="0">
                  <a:solidFill>
                    <a:srgbClr val="FFFFFF"/>
                  </a:solidFill>
                  <a:latin typeface="DM Sans Bold"/>
                </a:endParaRPr>
              </a:p>
            </p:txBody>
          </p:sp>
        </p:grp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E78EE34-F44D-41B0-8CBD-E4342FCCB87B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174545"/>
          <a:ext cx="7927294" cy="426720"/>
        </p:xfrm>
        <a:graphic>
          <a:graphicData uri="http://schemas.openxmlformats.org/drawingml/2006/table">
            <a:tbl>
              <a:tblPr/>
              <a:tblGrid>
                <a:gridCol w="3963647">
                  <a:extLst>
                    <a:ext uri="{9D8B030D-6E8A-4147-A177-3AD203B41FA5}">
                      <a16:colId xmlns:a16="http://schemas.microsoft.com/office/drawing/2014/main" val="1640900219"/>
                    </a:ext>
                  </a:extLst>
                </a:gridCol>
                <a:gridCol w="3963647">
                  <a:extLst>
                    <a:ext uri="{9D8B030D-6E8A-4147-A177-3AD203B41FA5}">
                      <a16:colId xmlns:a16="http://schemas.microsoft.com/office/drawing/2014/main" val="1039656467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★五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六年級下載這個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成績系統程式</a:t>
                      </a:r>
                      <a:r>
                        <a:rPr lang="en-US" altLang="zh-TW" sz="12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8.1.50</a:t>
                      </a:r>
                      <a:r>
                        <a:rPr lang="zh-TW" altLang="en-US" sz="12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版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適用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97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課綱，即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107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學年度前入學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(111.07.24)</a:t>
                      </a:r>
                      <a:endParaRPr lang="zh-TW" altLang="en-US" sz="12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52384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895AC7-C184-4B67-8D1B-859156C9D0ED}"/>
              </a:ext>
            </a:extLst>
          </p:cNvPr>
          <p:cNvGraphicFramePr>
            <a:graphicFrameLocks noGrp="1"/>
          </p:cNvGraphicFramePr>
          <p:nvPr/>
        </p:nvGraphicFramePr>
        <p:xfrm>
          <a:off x="2176426" y="2619421"/>
          <a:ext cx="7232042" cy="426720"/>
        </p:xfrm>
        <a:graphic>
          <a:graphicData uri="http://schemas.openxmlformats.org/drawingml/2006/table">
            <a:tbl>
              <a:tblPr/>
              <a:tblGrid>
                <a:gridCol w="3616021">
                  <a:extLst>
                    <a:ext uri="{9D8B030D-6E8A-4147-A177-3AD203B41FA5}">
                      <a16:colId xmlns:a16="http://schemas.microsoft.com/office/drawing/2014/main" val="3751271396"/>
                    </a:ext>
                  </a:extLst>
                </a:gridCol>
                <a:gridCol w="3616021">
                  <a:extLst>
                    <a:ext uri="{9D8B030D-6E8A-4147-A177-3AD203B41FA5}">
                      <a16:colId xmlns:a16="http://schemas.microsoft.com/office/drawing/2014/main" val="41201074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b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endParaRPr lang="zh-TW" altLang="en-US" sz="12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★一到四年級下載這個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成績系統程式</a:t>
                      </a:r>
                      <a:r>
                        <a:rPr lang="en-US" altLang="zh-TW" sz="12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8.1.65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版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適用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108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課綱，即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108</a:t>
                      </a:r>
                      <a:r>
                        <a:rPr lang="zh-TW" altLang="en-US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學年度開始入學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r>
                        <a:rPr lang="en-US" altLang="zh-TW" sz="1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(111.03.15)</a:t>
                      </a:r>
                      <a:endParaRPr lang="zh-TW" altLang="en-US" sz="12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8662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E118549C-A40D-4AC8-94F8-C032EE31CCD7}"/>
              </a:ext>
            </a:extLst>
          </p:cNvPr>
          <p:cNvSpPr/>
          <p:nvPr/>
        </p:nvSpPr>
        <p:spPr>
          <a:xfrm>
            <a:off x="3142958" y="3067543"/>
            <a:ext cx="7543412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108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課綱的科目不同 千萬不要下載錯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zh-TW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16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180412" y="-60039"/>
            <a:ext cx="6670793" cy="2389950"/>
            <a:chOff x="-353910" y="-686847"/>
            <a:chExt cx="8637233" cy="4992158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353910" y="-472435"/>
              <a:ext cx="8277005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-99608" y="-686847"/>
              <a:ext cx="8382931" cy="4992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請下載成績處理系統下載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8.1.50/8.1.65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版本</a:t>
              </a:r>
              <a:endParaRPr lang="en-US" altLang="zh-TW" sz="2667" dirty="0">
                <a:solidFill>
                  <a:srgbClr val="FF0000"/>
                </a:solidFill>
                <a:latin typeface="DM Sans"/>
              </a:endParaRPr>
            </a:p>
            <a:p>
              <a:pPr>
                <a:lnSpc>
                  <a:spcPts val="4800"/>
                </a:lnSpc>
              </a:pP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(5.6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年級舊版只能用到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110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年度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)</a:t>
              </a:r>
            </a:p>
            <a:p>
              <a:pPr>
                <a:lnSpc>
                  <a:spcPts val="4800"/>
                </a:lnSpc>
              </a:pP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(1~4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年級是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108</a:t>
              </a:r>
              <a:r>
                <a:rPr lang="zh-TW" altLang="en-US" sz="2667" dirty="0">
                  <a:solidFill>
                    <a:srgbClr val="FF0000"/>
                  </a:solidFill>
                  <a:latin typeface="DM Sans"/>
                </a:rPr>
                <a:t>課綱 科目不同</a:t>
              </a:r>
              <a:r>
                <a:rPr lang="en-US" altLang="zh-TW" sz="2667" dirty="0">
                  <a:solidFill>
                    <a:srgbClr val="FF0000"/>
                  </a:solidFill>
                  <a:latin typeface="DM Sans"/>
                </a:rPr>
                <a:t>)</a:t>
              </a:r>
            </a:p>
            <a:p>
              <a:pPr>
                <a:lnSpc>
                  <a:spcPts val="4800"/>
                </a:lnSpc>
              </a:pPr>
              <a:endParaRPr lang="en-US" sz="2667" dirty="0">
                <a:solidFill>
                  <a:srgbClr val="FF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14810" y="111702"/>
            <a:ext cx="1142106" cy="304931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958837" y="3043780"/>
            <a:ext cx="47894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48309" y="3986731"/>
            <a:ext cx="47894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id="47" name="TextBox 31">
            <a:extLst>
              <a:ext uri="{FF2B5EF4-FFF2-40B4-BE49-F238E27FC236}">
                <a16:creationId xmlns:a16="http://schemas.microsoft.com/office/drawing/2014/main" id="{4872DE1D-DD0F-4264-B4F7-8E30E4C3208D}"/>
              </a:ext>
            </a:extLst>
          </p:cNvPr>
          <p:cNvSpPr txBox="1"/>
          <p:nvPr/>
        </p:nvSpPr>
        <p:spPr>
          <a:xfrm>
            <a:off x="2999504" y="5703343"/>
            <a:ext cx="47894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altLang="zh-TW" sz="2400" dirty="0">
                <a:solidFill>
                  <a:srgbClr val="FFFFFF"/>
                </a:solidFill>
                <a:latin typeface="DM Sans Bold"/>
              </a:rPr>
              <a:t>5</a:t>
            </a:r>
            <a:endParaRPr lang="en-US" sz="2400" dirty="0">
              <a:solidFill>
                <a:srgbClr val="FFFFFF"/>
              </a:solidFill>
              <a:latin typeface="DM Sans Bold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CEB8B0B-D212-41F2-B230-03EAD611AD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19967"/>
          <a:stretch/>
        </p:blipFill>
        <p:spPr>
          <a:xfrm>
            <a:off x="367402" y="3282461"/>
            <a:ext cx="1728033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4F7CDF8-F689-406A-A957-8D971E14F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r="11382"/>
          <a:stretch/>
        </p:blipFill>
        <p:spPr>
          <a:xfrm>
            <a:off x="2113287" y="3282461"/>
            <a:ext cx="1904927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EBDCCE4-5B9C-4992-81EB-5A094AC447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r="8865"/>
          <a:stretch/>
        </p:blipFill>
        <p:spPr>
          <a:xfrm>
            <a:off x="7948010" y="3241664"/>
            <a:ext cx="1958180" cy="319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60B4A6A-9256-4A4D-8C06-9A19A261E2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5" t="-440" r="16857" b="440"/>
          <a:stretch/>
        </p:blipFill>
        <p:spPr>
          <a:xfrm>
            <a:off x="3918429" y="3265193"/>
            <a:ext cx="2109244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3FF31A1-779B-4CDA-9E8E-189BE41A8C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5131"/>
          <a:stretch/>
        </p:blipFill>
        <p:spPr>
          <a:xfrm>
            <a:off x="9938837" y="3234671"/>
            <a:ext cx="1730100" cy="320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99771374-C49F-4216-B6D7-084A43295A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66" y="286790"/>
            <a:ext cx="2363244" cy="2772793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520EFE5F-9724-4FDB-A84F-868FF3B1721E}"/>
              </a:ext>
            </a:extLst>
          </p:cNvPr>
          <p:cNvSpPr txBox="1"/>
          <p:nvPr/>
        </p:nvSpPr>
        <p:spPr>
          <a:xfrm>
            <a:off x="7297752" y="2000585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要出現</a:t>
            </a:r>
            <a:r>
              <a:rPr lang="en-US" altLang="zh-TW" sz="1200" dirty="0">
                <a:solidFill>
                  <a:srgbClr val="FF0000"/>
                </a:solidFill>
              </a:rPr>
              <a:t>111</a:t>
            </a:r>
            <a:r>
              <a:rPr lang="zh-TW" altLang="en-US" sz="1200" dirty="0">
                <a:solidFill>
                  <a:srgbClr val="FF0000"/>
                </a:solidFill>
              </a:rPr>
              <a:t>學年度</a:t>
            </a:r>
            <a:r>
              <a:rPr lang="zh-TW" altLang="en-US" sz="1200" dirty="0"/>
              <a:t>才對</a:t>
            </a:r>
            <a:r>
              <a:rPr lang="en-US" altLang="zh-TW" sz="1200" dirty="0"/>
              <a:t>!</a:t>
            </a:r>
          </a:p>
          <a:p>
            <a:r>
              <a:rPr lang="en-US" altLang="zh-TW" sz="1200" dirty="0">
                <a:solidFill>
                  <a:srgbClr val="FF0000"/>
                </a:solidFill>
              </a:rPr>
              <a:t>108</a:t>
            </a:r>
            <a:r>
              <a:rPr lang="zh-TW" altLang="en-US" sz="1200" dirty="0">
                <a:solidFill>
                  <a:srgbClr val="FF0000"/>
                </a:solidFill>
              </a:rPr>
              <a:t>課綱</a:t>
            </a:r>
            <a:r>
              <a:rPr lang="en-US" altLang="zh-TW" sz="1200" dirty="0">
                <a:solidFill>
                  <a:srgbClr val="FF0000"/>
                </a:solidFill>
              </a:rPr>
              <a:t>/</a:t>
            </a:r>
            <a:r>
              <a:rPr lang="zh-TW" altLang="en-US" sz="1200" dirty="0">
                <a:solidFill>
                  <a:srgbClr val="FF0000"/>
                </a:solidFill>
              </a:rPr>
              <a:t>五六年級介面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長一樣 不要搞混</a:t>
            </a:r>
            <a:r>
              <a:rPr lang="en-US" altLang="zh-TW" sz="1200" dirty="0">
                <a:solidFill>
                  <a:srgbClr val="FF0000"/>
                </a:solidFill>
              </a:rPr>
              <a:t>!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9372F6C3-28EC-42B4-9A83-9C536F939848}"/>
              </a:ext>
            </a:extLst>
          </p:cNvPr>
          <p:cNvSpPr txBox="1"/>
          <p:nvPr/>
        </p:nvSpPr>
        <p:spPr>
          <a:xfrm>
            <a:off x="4093205" y="3380997"/>
            <a:ext cx="19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下載定要</a:t>
            </a:r>
            <a:r>
              <a:rPr lang="zh-TW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選</a:t>
            </a:r>
            <a:r>
              <a:rPr lang="en-US" altLang="zh-TW" sz="1200" dirty="0">
                <a:solidFill>
                  <a:srgbClr val="FF0000"/>
                </a:solidFill>
                <a:highlight>
                  <a:srgbClr val="FFFF00"/>
                </a:highlight>
              </a:rPr>
              <a:t>D</a:t>
            </a:r>
            <a:r>
              <a:rPr lang="zh-TW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槽</a:t>
            </a:r>
            <a:r>
              <a:rPr lang="en-US" altLang="zh-TW" sz="1200" dirty="0">
                <a:solidFill>
                  <a:srgbClr val="FF0000"/>
                </a:solidFill>
              </a:rPr>
              <a:t>!</a:t>
            </a:r>
            <a:r>
              <a:rPr lang="zh-TW" altLang="en-US" sz="1200" dirty="0">
                <a:solidFill>
                  <a:srgbClr val="FF0000"/>
                </a:solidFill>
              </a:rPr>
              <a:t>才不會還原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06DEDE6B-4E0B-4B21-957B-DCA4F85CB8A4}"/>
              </a:ext>
            </a:extLst>
          </p:cNvPr>
          <p:cNvSpPr txBox="1"/>
          <p:nvPr/>
        </p:nvSpPr>
        <p:spPr>
          <a:xfrm>
            <a:off x="2499354" y="4071762"/>
            <a:ext cx="19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請先解壓縮</a:t>
            </a:r>
            <a:r>
              <a:rPr lang="en-US" altLang="zh-TW" sz="1200" dirty="0">
                <a:solidFill>
                  <a:srgbClr val="FF0000"/>
                </a:solidFill>
              </a:rPr>
              <a:t>!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AF9A125D-40AA-442F-8C9C-5D188AF2EBFD}"/>
              </a:ext>
            </a:extLst>
          </p:cNvPr>
          <p:cNvSpPr txBox="1"/>
          <p:nvPr/>
        </p:nvSpPr>
        <p:spPr>
          <a:xfrm>
            <a:off x="737486" y="5924643"/>
            <a:ext cx="19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去學籍系統下載</a:t>
            </a:r>
            <a:r>
              <a:rPr lang="en-US" altLang="zh-TW" sz="1200" dirty="0">
                <a:solidFill>
                  <a:srgbClr val="FF0000"/>
                </a:solidFill>
              </a:rPr>
              <a:t>!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BDB56170-0329-4FC8-B1B1-E0DD16E709A1}"/>
              </a:ext>
            </a:extLst>
          </p:cNvPr>
          <p:cNvSpPr txBox="1"/>
          <p:nvPr/>
        </p:nvSpPr>
        <p:spPr>
          <a:xfrm>
            <a:off x="8212341" y="4869962"/>
            <a:ext cx="19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耐心給他跑</a:t>
            </a:r>
            <a:r>
              <a:rPr lang="en-US" altLang="zh-TW" sz="1200" dirty="0">
                <a:solidFill>
                  <a:srgbClr val="FF0000"/>
                </a:solidFill>
              </a:rPr>
              <a:t>~~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4FFAAB3-E395-43EF-A1A8-AEEBB0EC82F8}"/>
              </a:ext>
            </a:extLst>
          </p:cNvPr>
          <p:cNvSpPr txBox="1"/>
          <p:nvPr/>
        </p:nvSpPr>
        <p:spPr>
          <a:xfrm>
            <a:off x="10376813" y="4038802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下載成功</a:t>
            </a:r>
            <a:r>
              <a:rPr lang="en-US" altLang="zh-TW" sz="1200" dirty="0">
                <a:solidFill>
                  <a:srgbClr val="FF0000"/>
                </a:solidFill>
              </a:rPr>
              <a:t>!!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F03F6A3-7D3D-45EC-9C7B-90229AA474B3}"/>
              </a:ext>
            </a:extLst>
          </p:cNvPr>
          <p:cNvSpPr/>
          <p:nvPr/>
        </p:nvSpPr>
        <p:spPr>
          <a:xfrm>
            <a:off x="367402" y="3986730"/>
            <a:ext cx="1728033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200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6583DA23-EF65-4784-B735-4FC1E8912D5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3"/>
          <a:stretch/>
        </p:blipFill>
        <p:spPr>
          <a:xfrm>
            <a:off x="6051386" y="3259385"/>
            <a:ext cx="1863978" cy="315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E370F2AB-1139-497C-87AF-F486A994AFFA}"/>
              </a:ext>
            </a:extLst>
          </p:cNvPr>
          <p:cNvSpPr txBox="1"/>
          <p:nvPr/>
        </p:nvSpPr>
        <p:spPr>
          <a:xfrm>
            <a:off x="6327446" y="5025114"/>
            <a:ext cx="19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按下</a:t>
            </a:r>
            <a:r>
              <a:rPr lang="en-US" altLang="zh-TW" sz="1200" dirty="0">
                <a:solidFill>
                  <a:srgbClr val="FF0000"/>
                </a:solidFill>
              </a:rPr>
              <a:t>Setup</a:t>
            </a:r>
            <a:r>
              <a:rPr lang="zh-TW" altLang="en-US" sz="1200" dirty="0">
                <a:solidFill>
                  <a:srgbClr val="FF0000"/>
                </a:solidFill>
              </a:rPr>
              <a:t>就對了</a:t>
            </a:r>
            <a:r>
              <a:rPr lang="en-US" altLang="zh-TW" sz="1200" dirty="0">
                <a:solidFill>
                  <a:srgbClr val="FF0000"/>
                </a:solidFill>
              </a:rPr>
              <a:t>!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8838537-4DD4-48EA-AEB1-7D6801AE953E}"/>
              </a:ext>
            </a:extLst>
          </p:cNvPr>
          <p:cNvSpPr/>
          <p:nvPr/>
        </p:nvSpPr>
        <p:spPr>
          <a:xfrm>
            <a:off x="6867513" y="417807"/>
            <a:ext cx="1728033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200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3DDE53B-A22C-4D4C-AC42-E6CE787B5A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624" y="1821994"/>
            <a:ext cx="2789820" cy="13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9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252</Words>
  <Application>Microsoft Office PowerPoint</Application>
  <PresentationFormat>寬螢幕</PresentationFormat>
  <Paragraphs>30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DM Sans</vt:lpstr>
      <vt:lpstr>DM Sans Bold</vt:lpstr>
      <vt:lpstr>新細明體</vt:lpstr>
      <vt:lpstr>Arial</vt:lpstr>
      <vt:lpstr>Calibri</vt:lpstr>
      <vt:lpstr>Calibri Light</vt:lpstr>
      <vt:lpstr>Office 佈景主題</vt:lpstr>
      <vt:lpstr>Office Theme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急得老師可以先 下載成績處理系統</dc:title>
  <dc:creator>user</dc:creator>
  <cp:lastModifiedBy>user</cp:lastModifiedBy>
  <cp:revision>4</cp:revision>
  <dcterms:created xsi:type="dcterms:W3CDTF">2022-10-31T04:08:37Z</dcterms:created>
  <dcterms:modified xsi:type="dcterms:W3CDTF">2022-11-02T07:36:36Z</dcterms:modified>
</cp:coreProperties>
</file>