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740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306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761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3893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7472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6674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5515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443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146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57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014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777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88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924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059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491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33D31-E97F-4F62-8387-E93043F412FE}" type="datetimeFigureOut">
              <a:rPr lang="zh-TW" altLang="en-US" smtClean="0"/>
              <a:t>2022/2/23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C0042E-8828-4E91-9B6B-E18738983F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21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12237" y="1700561"/>
            <a:ext cx="8915399" cy="2262781"/>
          </a:xfrm>
        </p:spPr>
        <p:txBody>
          <a:bodyPr/>
          <a:lstStyle/>
          <a:p>
            <a:r>
              <a:rPr lang="zh-TW" altLang="en-US" b="1" dirty="0"/>
              <a:t>健保用藥</a:t>
            </a:r>
            <a:r>
              <a:rPr lang="en-US" altLang="zh-TW" b="1" dirty="0" smtClean="0"/>
              <a:t>(</a:t>
            </a:r>
            <a:r>
              <a:rPr lang="zh-TW" altLang="en-US" b="1" dirty="0"/>
              <a:t>五</a:t>
            </a:r>
            <a:r>
              <a:rPr lang="en-US" altLang="zh-TW" b="1" dirty="0" smtClean="0"/>
              <a:t>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643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973692"/>
              </p:ext>
            </p:extLst>
          </p:nvPr>
        </p:nvGraphicFramePr>
        <p:xfrm>
          <a:off x="535256" y="1293541"/>
          <a:ext cx="11140069" cy="480365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03792">
                  <a:extLst>
                    <a:ext uri="{9D8B030D-6E8A-4147-A177-3AD203B41FA5}">
                      <a16:colId xmlns:a16="http://schemas.microsoft.com/office/drawing/2014/main" val="6103608"/>
                    </a:ext>
                  </a:extLst>
                </a:gridCol>
                <a:gridCol w="8464222">
                  <a:extLst>
                    <a:ext uri="{9D8B030D-6E8A-4147-A177-3AD203B41FA5}">
                      <a16:colId xmlns:a16="http://schemas.microsoft.com/office/drawing/2014/main" val="3447596465"/>
                    </a:ext>
                  </a:extLst>
                </a:gridCol>
                <a:gridCol w="690685">
                  <a:extLst>
                    <a:ext uri="{9D8B030D-6E8A-4147-A177-3AD203B41FA5}">
                      <a16:colId xmlns:a16="http://schemas.microsoft.com/office/drawing/2014/main" val="3104270198"/>
                    </a:ext>
                  </a:extLst>
                </a:gridCol>
                <a:gridCol w="690685">
                  <a:extLst>
                    <a:ext uri="{9D8B030D-6E8A-4147-A177-3AD203B41FA5}">
                      <a16:colId xmlns:a16="http://schemas.microsoft.com/office/drawing/2014/main" val="1348604317"/>
                    </a:ext>
                  </a:extLst>
                </a:gridCol>
                <a:gridCol w="690685">
                  <a:extLst>
                    <a:ext uri="{9D8B030D-6E8A-4147-A177-3AD203B41FA5}">
                      <a16:colId xmlns:a16="http://schemas.microsoft.com/office/drawing/2014/main" val="3992547237"/>
                    </a:ext>
                  </a:extLst>
                </a:gridCol>
              </a:tblGrid>
              <a:tr h="678900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kern="0">
                          <a:effectLst/>
                        </a:rPr>
                        <a:t>項</a:t>
                      </a:r>
                      <a:r>
                        <a:rPr lang="en-US" sz="1400" kern="0">
                          <a:effectLst/>
                        </a:rPr>
                        <a:t>                                 </a:t>
                      </a:r>
                      <a:r>
                        <a:rPr lang="zh-TW" sz="1400" kern="0">
                          <a:effectLst/>
                        </a:rPr>
                        <a:t>目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9530" indent="-80010" algn="l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(1)</a:t>
                      </a:r>
                      <a:endParaRPr lang="zh-TW" sz="2800" kern="100">
                        <a:effectLst/>
                      </a:endParaRP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很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有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把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握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49530" indent="-80010" algn="l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(2)</a:t>
                      </a:r>
                      <a:endParaRPr lang="zh-TW" sz="2800" kern="100">
                        <a:effectLst/>
                      </a:endParaRP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少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許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把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握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49530" indent="-80010" algn="l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(3)</a:t>
                      </a:r>
                      <a:endParaRPr lang="zh-TW" sz="2800" kern="100">
                        <a:effectLst/>
                      </a:endParaRP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沒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有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把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握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8986976"/>
                  </a:ext>
                </a:extLst>
              </a:tr>
              <a:tr h="1763218">
                <a:tc grid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</a:rPr>
                        <a:t>效能題：</a:t>
                      </a:r>
                      <a:r>
                        <a:rPr lang="zh-TW" sz="3600" kern="0" dirty="0">
                          <a:effectLst/>
                        </a:rPr>
                        <a:t>與醫師、藥師作朋友</a:t>
                      </a:r>
                      <a:r>
                        <a:rPr lang="en-US" sz="3600" kern="0" dirty="0">
                          <a:effectLst/>
                        </a:rPr>
                        <a:t>(</a:t>
                      </a:r>
                      <a:r>
                        <a:rPr lang="zh-TW" sz="3600" kern="0" dirty="0">
                          <a:effectLst/>
                        </a:rPr>
                        <a:t>能力五</a:t>
                      </a:r>
                      <a:r>
                        <a:rPr lang="en-US" sz="3600" kern="0" dirty="0">
                          <a:effectLst/>
                        </a:rPr>
                        <a:t>)</a:t>
                      </a:r>
                      <a:endParaRPr lang="zh-TW" sz="3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643916"/>
                  </a:ext>
                </a:extLst>
              </a:tr>
              <a:tr h="639801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14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當我需要就醫或買藥時，我能自行找到家裡或學校附近的醫療院所或藥局。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 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69419"/>
                  </a:ext>
                </a:extLst>
              </a:tr>
              <a:tr h="639801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15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0">
                          <a:effectLst/>
                        </a:rPr>
                        <a:t>當我需要時，我能找到家裡附近醫師或藥師（醫療院所或藥局）的電話。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 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4379449"/>
                  </a:ext>
                </a:extLst>
              </a:tr>
              <a:tr h="639801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16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對於用藥有疑問時，</a:t>
                      </a:r>
                      <a:r>
                        <a:rPr lang="zh-TW" sz="2800" kern="0" dirty="0">
                          <a:effectLst/>
                        </a:rPr>
                        <a:t>我能主動向藥師或醫師諮詢。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</a:rPr>
                        <a:t> 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1223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03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73044" y="379141"/>
            <a:ext cx="9731568" cy="6311591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1.(  )</a:t>
            </a:r>
            <a:r>
              <a:rPr lang="zh-TW" altLang="zh-TW" sz="3200" dirty="0"/>
              <a:t>下列哪些人</a:t>
            </a:r>
            <a:r>
              <a:rPr lang="zh-TW" altLang="zh-TW" sz="3200" u="sng" dirty="0"/>
              <a:t>不</a:t>
            </a:r>
            <a:r>
              <a:rPr lang="zh-TW" altLang="zh-TW" sz="3200" dirty="0"/>
              <a:t>能加入健保？</a:t>
            </a:r>
            <a:r>
              <a:rPr lang="en-US" altLang="zh-TW" sz="3200" dirty="0"/>
              <a:t>(1) </a:t>
            </a:r>
            <a:r>
              <a:rPr lang="zh-TW" altLang="zh-TW" sz="3200" dirty="0"/>
              <a:t>健康的人</a:t>
            </a:r>
            <a:r>
              <a:rPr lang="en-US" altLang="zh-TW" sz="3200" dirty="0"/>
              <a:t> (2) </a:t>
            </a:r>
            <a:r>
              <a:rPr lang="zh-TW" altLang="zh-TW" sz="3200" dirty="0"/>
              <a:t>有工作的人</a:t>
            </a:r>
            <a:r>
              <a:rPr lang="en-US" altLang="zh-TW" sz="3200" dirty="0"/>
              <a:t> (3) </a:t>
            </a:r>
            <a:r>
              <a:rPr lang="zh-TW" altLang="zh-TW" sz="3200" dirty="0"/>
              <a:t>有醫療保險的人</a:t>
            </a:r>
            <a:r>
              <a:rPr lang="en-US" altLang="zh-TW" sz="3200" dirty="0"/>
              <a:t> (4)</a:t>
            </a:r>
            <a:r>
              <a:rPr lang="zh-TW" altLang="zh-TW" sz="3200" dirty="0"/>
              <a:t>以上皆非。 </a:t>
            </a:r>
          </a:p>
          <a:p>
            <a:r>
              <a:rPr lang="zh-TW" altLang="zh-TW" sz="3200" b="1" dirty="0"/>
              <a:t>答案：</a:t>
            </a:r>
            <a:r>
              <a:rPr lang="en-US" altLang="zh-TW" sz="3200" b="1" dirty="0"/>
              <a:t>4</a:t>
            </a:r>
            <a:endParaRPr lang="zh-TW" altLang="zh-TW" sz="3200" dirty="0"/>
          </a:p>
          <a:p>
            <a:pPr marL="0" indent="0">
              <a:buNone/>
            </a:pPr>
            <a:endParaRPr lang="zh-TW" altLang="zh-TW" sz="3200" dirty="0"/>
          </a:p>
          <a:p>
            <a:r>
              <a:rPr lang="en-US" altLang="zh-TW" sz="3200" dirty="0"/>
              <a:t>2.(  )</a:t>
            </a:r>
            <a:r>
              <a:rPr lang="zh-TW" altLang="zh-TW" sz="3200" dirty="0"/>
              <a:t>爸媽幫你繳的健保費，可以用來支付誰的醫療費用？</a:t>
            </a:r>
            <a:r>
              <a:rPr lang="en-US" altLang="zh-TW" sz="3200" dirty="0"/>
              <a:t>(1)</a:t>
            </a:r>
            <a:r>
              <a:rPr lang="zh-TW" altLang="zh-TW" sz="3200" dirty="0"/>
              <a:t>只有自己 </a:t>
            </a:r>
            <a:r>
              <a:rPr lang="en-US" altLang="zh-TW" sz="3200" dirty="0"/>
              <a:t>(2)</a:t>
            </a:r>
            <a:r>
              <a:rPr lang="zh-TW" altLang="zh-TW" sz="3200" dirty="0"/>
              <a:t>只有家人</a:t>
            </a:r>
            <a:r>
              <a:rPr lang="en-US" altLang="zh-TW" sz="3200" dirty="0"/>
              <a:t> (3)</a:t>
            </a:r>
            <a:r>
              <a:rPr lang="zh-TW" altLang="zh-TW" sz="3200" dirty="0"/>
              <a:t>全民 </a:t>
            </a:r>
            <a:r>
              <a:rPr lang="en-US" altLang="zh-TW" sz="3200" dirty="0"/>
              <a:t>(4)</a:t>
            </a:r>
            <a:r>
              <a:rPr lang="zh-TW" altLang="zh-TW" sz="3200" dirty="0"/>
              <a:t>只有老人。</a:t>
            </a:r>
          </a:p>
          <a:p>
            <a:r>
              <a:rPr lang="zh-TW" altLang="zh-TW" sz="3200" b="1" dirty="0"/>
              <a:t>答案：</a:t>
            </a:r>
            <a:r>
              <a:rPr lang="en-US" altLang="zh-TW" sz="3200" b="1" dirty="0"/>
              <a:t>3</a:t>
            </a:r>
            <a:endParaRPr lang="zh-TW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316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773044" y="78059"/>
            <a:ext cx="9731568" cy="6779941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3.(  )</a:t>
            </a:r>
            <a:r>
              <a:rPr lang="zh-TW" altLang="zh-TW" sz="3200" dirty="0"/>
              <a:t>關於健保費的敘述何者正確？</a:t>
            </a:r>
            <a:r>
              <a:rPr lang="en-US" altLang="zh-TW" sz="3200" dirty="0"/>
              <a:t>(1)</a:t>
            </a:r>
            <a:r>
              <a:rPr lang="zh-TW" altLang="zh-TW" sz="3200" dirty="0"/>
              <a:t>常生病的人繳得比較多</a:t>
            </a:r>
            <a:r>
              <a:rPr lang="en-US" altLang="zh-TW" sz="3200" dirty="0"/>
              <a:t>(2)</a:t>
            </a:r>
            <a:r>
              <a:rPr lang="zh-TW" altLang="zh-TW" sz="3200" dirty="0"/>
              <a:t>年紀越大的人繳得比較多</a:t>
            </a:r>
            <a:r>
              <a:rPr lang="en-US" altLang="zh-TW" sz="3200" dirty="0"/>
              <a:t>(3)</a:t>
            </a:r>
            <a:r>
              <a:rPr lang="zh-TW" altLang="zh-TW" sz="3200" dirty="0"/>
              <a:t>收入高的人繳得比較多</a:t>
            </a:r>
            <a:r>
              <a:rPr lang="en-US" altLang="zh-TW" sz="3200" dirty="0"/>
              <a:t>(4)</a:t>
            </a:r>
            <a:r>
              <a:rPr lang="zh-TW" altLang="zh-TW" sz="3200" dirty="0"/>
              <a:t>外國人繳得比較多。</a:t>
            </a:r>
          </a:p>
          <a:p>
            <a:r>
              <a:rPr lang="zh-TW" altLang="zh-TW" sz="3200" b="1" dirty="0"/>
              <a:t>答案：</a:t>
            </a:r>
            <a:r>
              <a:rPr lang="en-US" altLang="zh-TW" sz="3200" b="1" dirty="0" smtClean="0"/>
              <a:t>3</a:t>
            </a:r>
          </a:p>
          <a:p>
            <a:pPr marL="0" indent="0">
              <a:buNone/>
            </a:pPr>
            <a:endParaRPr lang="zh-TW" altLang="zh-TW" sz="3200" dirty="0"/>
          </a:p>
          <a:p>
            <a:r>
              <a:rPr lang="en-US" altLang="zh-TW" sz="3200" dirty="0"/>
              <a:t>4.(  )</a:t>
            </a:r>
            <a:r>
              <a:rPr lang="zh-TW" altLang="zh-TW" sz="3200" dirty="0"/>
              <a:t>下列關於全民健保的敘述，何者錯誤？</a:t>
            </a:r>
            <a:r>
              <a:rPr lang="en-US" altLang="zh-TW" sz="3200" dirty="0"/>
              <a:t>(1)</a:t>
            </a:r>
            <a:r>
              <a:rPr lang="zh-TW" altLang="zh-TW" sz="3200" dirty="0"/>
              <a:t>低收入戶家庭，也能使用健保資源</a:t>
            </a:r>
            <a:r>
              <a:rPr lang="en-US" altLang="zh-TW" sz="3200" dirty="0"/>
              <a:t>  (2)</a:t>
            </a:r>
            <a:r>
              <a:rPr lang="zh-TW" altLang="zh-TW" sz="3200" dirty="0"/>
              <a:t>繳不起健保費的人，就無法使用健保 </a:t>
            </a:r>
            <a:r>
              <a:rPr lang="en-US" altLang="zh-TW" sz="3200" dirty="0"/>
              <a:t>(3)</a:t>
            </a:r>
            <a:r>
              <a:rPr lang="zh-TW" altLang="zh-TW" sz="3200" dirty="0"/>
              <a:t>住在偏遠地區的人，也可以獲得全民健保的保障</a:t>
            </a:r>
            <a:r>
              <a:rPr lang="en-US" altLang="zh-TW" sz="3200" dirty="0"/>
              <a:t> (4)</a:t>
            </a:r>
            <a:r>
              <a:rPr lang="zh-TW" altLang="zh-TW" sz="3200" dirty="0"/>
              <a:t>不管有沒有錢，都可以得到全民健保的照顧。</a:t>
            </a:r>
          </a:p>
          <a:p>
            <a:r>
              <a:rPr lang="zh-TW" altLang="zh-TW" sz="3200" b="1" dirty="0"/>
              <a:t>答案：</a:t>
            </a:r>
            <a:r>
              <a:rPr lang="en-US" altLang="zh-TW" sz="3200" b="1" dirty="0"/>
              <a:t>2</a:t>
            </a:r>
            <a:endParaRPr lang="zh-TW" altLang="zh-TW" sz="3200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7679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773044" y="234176"/>
            <a:ext cx="9731568" cy="6779941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5.(  )</a:t>
            </a:r>
            <a:r>
              <a:rPr lang="zh-TW" altLang="zh-TW" sz="3200" dirty="0"/>
              <a:t>如果全民健保倒閉，當你生病時，你的醫療費用由誰負擔？</a:t>
            </a:r>
            <a:r>
              <a:rPr lang="en-US" altLang="zh-TW" sz="3200" dirty="0"/>
              <a:t>(1)</a:t>
            </a:r>
            <a:r>
              <a:rPr lang="zh-TW" altLang="zh-TW" sz="3200" dirty="0"/>
              <a:t>學校 </a:t>
            </a:r>
            <a:r>
              <a:rPr lang="en-US" altLang="zh-TW" sz="3200" dirty="0"/>
              <a:t>(2)</a:t>
            </a:r>
            <a:r>
              <a:rPr lang="zh-TW" altLang="zh-TW" sz="3200" dirty="0"/>
              <a:t>家人 </a:t>
            </a:r>
            <a:r>
              <a:rPr lang="en-US" altLang="zh-TW" sz="3200" dirty="0"/>
              <a:t>(3)</a:t>
            </a:r>
            <a:r>
              <a:rPr lang="zh-TW" altLang="zh-TW" sz="3200" dirty="0"/>
              <a:t>政府 </a:t>
            </a:r>
            <a:r>
              <a:rPr lang="en-US" altLang="zh-TW" sz="3200" dirty="0"/>
              <a:t>(4)</a:t>
            </a:r>
            <a:r>
              <a:rPr lang="zh-TW" altLang="zh-TW" sz="3200" dirty="0"/>
              <a:t>醫院。</a:t>
            </a:r>
          </a:p>
          <a:p>
            <a:r>
              <a:rPr lang="zh-TW" altLang="zh-TW" sz="3200" b="1" dirty="0"/>
              <a:t>答案：</a:t>
            </a:r>
            <a:r>
              <a:rPr lang="en-US" altLang="zh-TW" sz="3200" b="1" dirty="0"/>
              <a:t>2</a:t>
            </a:r>
            <a:endParaRPr lang="zh-TW" altLang="zh-TW" sz="3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7111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863690"/>
              </p:ext>
            </p:extLst>
          </p:nvPr>
        </p:nvGraphicFramePr>
        <p:xfrm>
          <a:off x="512954" y="1550020"/>
          <a:ext cx="11679045" cy="510725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54906">
                  <a:extLst>
                    <a:ext uri="{9D8B030D-6E8A-4147-A177-3AD203B41FA5}">
                      <a16:colId xmlns:a16="http://schemas.microsoft.com/office/drawing/2014/main" val="2126002372"/>
                    </a:ext>
                  </a:extLst>
                </a:gridCol>
                <a:gridCol w="8848045">
                  <a:extLst>
                    <a:ext uri="{9D8B030D-6E8A-4147-A177-3AD203B41FA5}">
                      <a16:colId xmlns:a16="http://schemas.microsoft.com/office/drawing/2014/main" val="3346182470"/>
                    </a:ext>
                  </a:extLst>
                </a:gridCol>
                <a:gridCol w="658698">
                  <a:extLst>
                    <a:ext uri="{9D8B030D-6E8A-4147-A177-3AD203B41FA5}">
                      <a16:colId xmlns:a16="http://schemas.microsoft.com/office/drawing/2014/main" val="2315614641"/>
                    </a:ext>
                  </a:extLst>
                </a:gridCol>
                <a:gridCol w="658698">
                  <a:extLst>
                    <a:ext uri="{9D8B030D-6E8A-4147-A177-3AD203B41FA5}">
                      <a16:colId xmlns:a16="http://schemas.microsoft.com/office/drawing/2014/main" val="2214905470"/>
                    </a:ext>
                  </a:extLst>
                </a:gridCol>
                <a:gridCol w="658698">
                  <a:extLst>
                    <a:ext uri="{9D8B030D-6E8A-4147-A177-3AD203B41FA5}">
                      <a16:colId xmlns:a16="http://schemas.microsoft.com/office/drawing/2014/main" val="1566511176"/>
                    </a:ext>
                  </a:extLst>
                </a:gridCol>
              </a:tblGrid>
              <a:tr h="2321420">
                <a:tc grid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項</a:t>
                      </a:r>
                      <a:r>
                        <a:rPr lang="en-US" sz="1400" kern="0" dirty="0">
                          <a:effectLst/>
                        </a:rPr>
                        <a:t>                                 </a:t>
                      </a:r>
                      <a:r>
                        <a:rPr lang="zh-TW" sz="1400" kern="0" dirty="0">
                          <a:effectLst/>
                        </a:rPr>
                        <a:t>目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9530" indent="-80010" algn="l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(1)</a:t>
                      </a:r>
                      <a:endParaRPr lang="zh-TW" sz="2800" kern="100" dirty="0">
                        <a:effectLst/>
                      </a:endParaRP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很</a:t>
                      </a: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有</a:t>
                      </a: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把</a:t>
                      </a: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握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9530" indent="-80010" algn="l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(2)</a:t>
                      </a:r>
                      <a:endParaRPr lang="zh-TW" sz="2800" kern="100" dirty="0">
                        <a:effectLst/>
                      </a:endParaRP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少</a:t>
                      </a: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許</a:t>
                      </a: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把</a:t>
                      </a: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握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9530" indent="-80010" algn="l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(3)</a:t>
                      </a:r>
                      <a:endParaRPr lang="zh-TW" sz="2800" kern="100" dirty="0">
                        <a:effectLst/>
                      </a:endParaRP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沒</a:t>
                      </a: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有</a:t>
                      </a: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把</a:t>
                      </a: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握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2414489"/>
                  </a:ext>
                </a:extLst>
              </a:tr>
              <a:tr h="1425131">
                <a:tc>
                  <a:txBody>
                    <a:bodyPr/>
                    <a:lstStyle/>
                    <a:p>
                      <a:pPr marL="104775" indent="-104775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6.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</a:rPr>
                        <a:t>我或家人</a:t>
                      </a:r>
                      <a:r>
                        <a:rPr lang="zh-TW" sz="2800" kern="0" dirty="0">
                          <a:effectLst/>
                          <a:highlight>
                            <a:srgbClr val="FFFF00"/>
                          </a:highlight>
                        </a:rPr>
                        <a:t>身體或心理</a:t>
                      </a:r>
                      <a:r>
                        <a:rPr lang="zh-TW" sz="2800" kern="0" dirty="0">
                          <a:effectLst/>
                        </a:rPr>
                        <a:t>不舒服的時候，會先到附近的診所看病，必要時才會透過醫生轉到大醫院</a:t>
                      </a:r>
                      <a:r>
                        <a:rPr lang="zh-TW" sz="2800" kern="100" dirty="0">
                          <a:effectLst/>
                        </a:rPr>
                        <a:t>。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800" kern="100" dirty="0" smtClean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kern="0" dirty="0" smtClea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altLang="zh-TW" sz="2800" kern="100" dirty="0" smtClean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800" kern="0" dirty="0" smtClean="0">
                        <a:effectLst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8133012"/>
                  </a:ext>
                </a:extLst>
              </a:tr>
              <a:tr h="680353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kern="100" dirty="0" smtClean="0"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</a:rPr>
                        <a:t>7.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  <a:highlight>
                            <a:srgbClr val="FFFF00"/>
                          </a:highlight>
                        </a:rPr>
                        <a:t>我或家人</a:t>
                      </a:r>
                      <a:r>
                        <a:rPr lang="zh-TW" sz="2800" u="sng" kern="0" dirty="0">
                          <a:effectLst/>
                          <a:highlight>
                            <a:srgbClr val="FFFF00"/>
                          </a:highlight>
                        </a:rPr>
                        <a:t>不</a:t>
                      </a:r>
                      <a:r>
                        <a:rPr lang="zh-TW" sz="2800" kern="0" dirty="0">
                          <a:effectLst/>
                          <a:highlight>
                            <a:srgbClr val="FFFF00"/>
                          </a:highlight>
                        </a:rPr>
                        <a:t>會在藥沒有吃完時，就重複</a:t>
                      </a:r>
                      <a:r>
                        <a:rPr lang="zh-TW" sz="2800" kern="0" dirty="0">
                          <a:effectLst/>
                          <a:highlight>
                            <a:srgbClr val="00FFFF"/>
                          </a:highlight>
                        </a:rPr>
                        <a:t>看病或拿藥</a:t>
                      </a:r>
                      <a:r>
                        <a:rPr lang="zh-TW" sz="2800" kern="100" dirty="0">
                          <a:effectLst/>
                          <a:highlight>
                            <a:srgbClr val="FFFF00"/>
                          </a:highlight>
                        </a:rPr>
                        <a:t>。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800" kern="0" dirty="0" smtClean="0">
                        <a:effectLst/>
                        <a:highlight>
                          <a:srgbClr val="FFFF00"/>
                        </a:highlight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highlight>
                            <a:srgbClr val="FFFF00"/>
                          </a:highlight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800" kern="0" dirty="0" smtClean="0">
                        <a:effectLst/>
                        <a:highlight>
                          <a:srgbClr val="FFFF00"/>
                        </a:highlight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highlight>
                            <a:srgbClr val="FFFF00"/>
                          </a:highlight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351679"/>
                  </a:ext>
                </a:extLst>
              </a:tr>
              <a:tr h="680353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8.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800" kern="0" dirty="0">
                          <a:effectLst/>
                        </a:rPr>
                        <a:t>我會向家人或朋友說明全民健保的好處</a:t>
                      </a:r>
                      <a:r>
                        <a:rPr lang="zh-TW" sz="2800" kern="100" dirty="0">
                          <a:effectLst/>
                        </a:rPr>
                        <a:t>。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800" kern="0" dirty="0" smtClean="0">
                        <a:effectLst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800" kern="0" dirty="0" smtClean="0">
                        <a:effectLst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4425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75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773044" y="234176"/>
            <a:ext cx="9731568" cy="67799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/>
              <a:t> </a:t>
            </a:r>
            <a:endParaRPr lang="zh-TW" altLang="zh-TW" sz="3200" dirty="0"/>
          </a:p>
          <a:p>
            <a:pPr marL="0" indent="0">
              <a:buNone/>
            </a:pPr>
            <a:endParaRPr lang="zh-TW" altLang="en-US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928805"/>
              </p:ext>
            </p:extLst>
          </p:nvPr>
        </p:nvGraphicFramePr>
        <p:xfrm>
          <a:off x="524107" y="1326994"/>
          <a:ext cx="11667892" cy="541949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81404">
                  <a:extLst>
                    <a:ext uri="{9D8B030D-6E8A-4147-A177-3AD203B41FA5}">
                      <a16:colId xmlns:a16="http://schemas.microsoft.com/office/drawing/2014/main" val="1659716704"/>
                    </a:ext>
                  </a:extLst>
                </a:gridCol>
                <a:gridCol w="9443993">
                  <a:extLst>
                    <a:ext uri="{9D8B030D-6E8A-4147-A177-3AD203B41FA5}">
                      <a16:colId xmlns:a16="http://schemas.microsoft.com/office/drawing/2014/main" val="2626848881"/>
                    </a:ext>
                  </a:extLst>
                </a:gridCol>
                <a:gridCol w="772414">
                  <a:extLst>
                    <a:ext uri="{9D8B030D-6E8A-4147-A177-3AD203B41FA5}">
                      <a16:colId xmlns:a16="http://schemas.microsoft.com/office/drawing/2014/main" val="3058374592"/>
                    </a:ext>
                  </a:extLst>
                </a:gridCol>
                <a:gridCol w="770081">
                  <a:extLst>
                    <a:ext uri="{9D8B030D-6E8A-4147-A177-3AD203B41FA5}">
                      <a16:colId xmlns:a16="http://schemas.microsoft.com/office/drawing/2014/main" val="2228499657"/>
                    </a:ext>
                  </a:extLst>
                </a:gridCol>
              </a:tblGrid>
              <a:tr h="740855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kern="0">
                          <a:effectLst/>
                        </a:rPr>
                        <a:t>項</a:t>
                      </a:r>
                      <a:r>
                        <a:rPr lang="en-US" sz="1400" kern="0">
                          <a:effectLst/>
                        </a:rPr>
                        <a:t>                                 </a:t>
                      </a:r>
                      <a:r>
                        <a:rPr lang="zh-TW" sz="1400" kern="0">
                          <a:effectLst/>
                        </a:rPr>
                        <a:t>目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0795" indent="-78105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(1)</a:t>
                      </a:r>
                      <a:endParaRPr lang="zh-TW" sz="2800" kern="100" dirty="0">
                        <a:effectLst/>
                      </a:endParaRPr>
                    </a:p>
                    <a:p>
                      <a:pPr marL="39370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正</a:t>
                      </a: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確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(2)</a:t>
                      </a:r>
                      <a:endParaRPr lang="zh-TW" sz="2800" kern="100" dirty="0">
                        <a:effectLst/>
                      </a:endParaRP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錯</a:t>
                      </a: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誤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8014449"/>
                  </a:ext>
                </a:extLst>
              </a:tr>
              <a:tr h="1306000">
                <a:tc grid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3600" kern="0" dirty="0">
                          <a:effectLst/>
                        </a:rPr>
                        <a:t>知識題：清楚表達自己的身體狀況</a:t>
                      </a:r>
                      <a:r>
                        <a:rPr lang="en-US" sz="3600" kern="0" dirty="0">
                          <a:effectLst/>
                        </a:rPr>
                        <a:t> (</a:t>
                      </a:r>
                      <a:r>
                        <a:rPr lang="zh-TW" sz="3600" kern="0" dirty="0">
                          <a:effectLst/>
                        </a:rPr>
                        <a:t>能力二</a:t>
                      </a:r>
                      <a:r>
                        <a:rPr lang="en-US" sz="3600" kern="0" dirty="0">
                          <a:effectLst/>
                        </a:rPr>
                        <a:t>)</a:t>
                      </a:r>
                      <a:endParaRPr lang="zh-TW" sz="3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63791"/>
                  </a:ext>
                </a:extLst>
              </a:tr>
              <a:tr h="66289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就醫時，應該清楚表達自己的</a:t>
                      </a:r>
                      <a:r>
                        <a:rPr lang="zh-TW" sz="2800" kern="100">
                          <a:effectLst/>
                          <a:highlight>
                            <a:srgbClr val="00FFFF"/>
                          </a:highlight>
                        </a:rPr>
                        <a:t>身心</a:t>
                      </a:r>
                      <a:r>
                        <a:rPr lang="zh-TW" sz="2800" kern="100">
                          <a:effectLst/>
                        </a:rPr>
                        <a:t>狀況、症狀與需求。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sz="2800" kern="0" dirty="0" smtClean="0">
                        <a:effectLst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936327"/>
                  </a:ext>
                </a:extLst>
              </a:tr>
              <a:tr h="66289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就醫時，應該告知醫師過去曾發生的過敏史或疾病史。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sz="2800" kern="0" dirty="0" smtClean="0">
                        <a:effectLst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1485935"/>
                  </a:ext>
                </a:extLst>
              </a:tr>
              <a:tr h="204685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3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</a:pPr>
                      <a:r>
                        <a:rPr lang="zh-TW" sz="2800" dirty="0">
                          <a:effectLst/>
                        </a:rPr>
                        <a:t>為避免過量使用止痛藥，我應該主動告知醫師目前正在使用含有乙醯胺酚（例如普拿疼）的藥品。</a:t>
                      </a:r>
                    </a:p>
                    <a:p>
                      <a:pPr algn="l">
                        <a:lnSpc>
                          <a:spcPts val="3500"/>
                        </a:lnSpc>
                      </a:pPr>
                      <a:r>
                        <a:rPr lang="zh-TW" sz="2800" dirty="0">
                          <a:effectLst/>
                        </a:rPr>
                        <a:t>補充說明：「止痛藥」</a:t>
                      </a:r>
                      <a:r>
                        <a:rPr lang="zh-TW" sz="2800" kern="0" dirty="0">
                          <a:effectLst/>
                        </a:rPr>
                        <a:t>（如普拿疼）</a:t>
                      </a:r>
                      <a:r>
                        <a:rPr lang="zh-TW" sz="2800" dirty="0">
                          <a:effectLst/>
                        </a:rPr>
                        <a:t>，是指含乙醯胺酚成分之</a:t>
                      </a:r>
                      <a:r>
                        <a:rPr lang="zh-TW" sz="2800" kern="0" dirty="0">
                          <a:effectLst/>
                        </a:rPr>
                        <a:t>解熱鎮痛藥</a:t>
                      </a:r>
                      <a:r>
                        <a:rPr lang="zh-TW" sz="2800" dirty="0">
                          <a:effectLst/>
                        </a:rPr>
                        <a:t>。</a:t>
                      </a:r>
                      <a:endParaRPr lang="zh-TW" sz="2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sz="2800" kern="0" dirty="0" smtClean="0">
                        <a:effectLst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9131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721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3870"/>
              </p:ext>
            </p:extLst>
          </p:nvPr>
        </p:nvGraphicFramePr>
        <p:xfrm>
          <a:off x="256478" y="1315844"/>
          <a:ext cx="11935521" cy="573356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47164">
                  <a:extLst>
                    <a:ext uri="{9D8B030D-6E8A-4147-A177-3AD203B41FA5}">
                      <a16:colId xmlns:a16="http://schemas.microsoft.com/office/drawing/2014/main" val="2151831889"/>
                    </a:ext>
                  </a:extLst>
                </a:gridCol>
                <a:gridCol w="9624805">
                  <a:extLst>
                    <a:ext uri="{9D8B030D-6E8A-4147-A177-3AD203B41FA5}">
                      <a16:colId xmlns:a16="http://schemas.microsoft.com/office/drawing/2014/main" val="1628523507"/>
                    </a:ext>
                  </a:extLst>
                </a:gridCol>
                <a:gridCol w="787744">
                  <a:extLst>
                    <a:ext uri="{9D8B030D-6E8A-4147-A177-3AD203B41FA5}">
                      <a16:colId xmlns:a16="http://schemas.microsoft.com/office/drawing/2014/main" val="1385848803"/>
                    </a:ext>
                  </a:extLst>
                </a:gridCol>
                <a:gridCol w="775808">
                  <a:extLst>
                    <a:ext uri="{9D8B030D-6E8A-4147-A177-3AD203B41FA5}">
                      <a16:colId xmlns:a16="http://schemas.microsoft.com/office/drawing/2014/main" val="13101583"/>
                    </a:ext>
                  </a:extLst>
                </a:gridCol>
              </a:tblGrid>
              <a:tr h="770401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kern="0">
                          <a:effectLst/>
                        </a:rPr>
                        <a:t>項</a:t>
                      </a:r>
                      <a:r>
                        <a:rPr lang="en-US" sz="1400" kern="0">
                          <a:effectLst/>
                        </a:rPr>
                        <a:t>                                 </a:t>
                      </a:r>
                      <a:r>
                        <a:rPr lang="zh-TW" sz="1400" kern="0">
                          <a:effectLst/>
                        </a:rPr>
                        <a:t>目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(1)</a:t>
                      </a:r>
                      <a:endParaRPr lang="zh-TW" sz="2800" kern="100" dirty="0">
                        <a:effectLst/>
                      </a:endParaRPr>
                    </a:p>
                    <a:p>
                      <a:pPr marL="39370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正</a:t>
                      </a: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確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(2)</a:t>
                      </a:r>
                      <a:endParaRPr lang="zh-TW" sz="2800" kern="100" dirty="0">
                        <a:effectLst/>
                      </a:endParaRP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錯</a:t>
                      </a: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誤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7799618"/>
                  </a:ext>
                </a:extLst>
              </a:tr>
              <a:tr h="1336393"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3600" kern="0" dirty="0">
                          <a:effectLst/>
                        </a:rPr>
                        <a:t>知識題：清楚用藥方法、時間</a:t>
                      </a:r>
                      <a:r>
                        <a:rPr lang="en-US" sz="3600" kern="0" dirty="0">
                          <a:effectLst/>
                        </a:rPr>
                        <a:t> (</a:t>
                      </a:r>
                      <a:r>
                        <a:rPr lang="zh-TW" sz="3600" kern="0" dirty="0">
                          <a:effectLst/>
                        </a:rPr>
                        <a:t>能力四</a:t>
                      </a:r>
                      <a:r>
                        <a:rPr lang="en-US" sz="3600" kern="0" dirty="0">
                          <a:effectLst/>
                        </a:rPr>
                        <a:t>)</a:t>
                      </a:r>
                      <a:endParaRPr lang="zh-TW" sz="3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247496"/>
                  </a:ext>
                </a:extLst>
              </a:tr>
              <a:tr h="67771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4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購買藥品時，應向藥師詢問藥品的使用方法、時間、保存方法及注意事項。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sz="3200" kern="0" dirty="0" smtClean="0">
                        <a:effectLst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3200" kern="0">
                          <a:effectLst/>
                        </a:rPr>
                        <a:t> 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4432356"/>
                  </a:ext>
                </a:extLst>
              </a:tr>
              <a:tr h="137882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5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highlight>
                            <a:srgbClr val="FFFF00"/>
                          </a:highlight>
                        </a:rPr>
                        <a:t>綜合感冒藥只能舒緩感冒症狀，不能治療感冒。</a:t>
                      </a:r>
                      <a:endParaRPr lang="zh-TW" sz="2800" kern="100" dirty="0">
                        <a:effectLst/>
                      </a:endParaRPr>
                    </a:p>
                    <a:p>
                      <a:pPr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補充說明：「綜合感冒藥」（如伏冒熱飲），是指可至藥局購買的綜合感冒藥。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sz="3200" kern="0" dirty="0" smtClean="0">
                        <a:effectLst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3200" kern="0">
                          <a:effectLst/>
                        </a:rPr>
                        <a:t> 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902002"/>
                  </a:ext>
                </a:extLst>
              </a:tr>
              <a:tr h="137882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6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</a:pPr>
                      <a:r>
                        <a:rPr lang="zh-TW" sz="2800" dirty="0">
                          <a:effectLst/>
                        </a:rPr>
                        <a:t>自行增加綜合感冒藥的使用劑量，可以讓感冒好的比較快。</a:t>
                      </a:r>
                    </a:p>
                    <a:p>
                      <a:pPr>
                        <a:lnSpc>
                          <a:spcPts val="3500"/>
                        </a:lnSpc>
                      </a:pPr>
                      <a:r>
                        <a:rPr lang="zh-TW" sz="2800" dirty="0">
                          <a:effectLst/>
                        </a:rPr>
                        <a:t>補充說明：「綜合感冒藥」（如伏冒熱飲），是指可至藥局購買的綜合感冒藥。</a:t>
                      </a:r>
                      <a:endParaRPr lang="zh-TW" sz="2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3200" kern="0">
                          <a:effectLst/>
                        </a:rPr>
                        <a:t> 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sz="3200" kern="0" dirty="0" smtClean="0">
                        <a:effectLst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3200" kern="0" dirty="0" smtClea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084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13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895615"/>
              </p:ext>
            </p:extLst>
          </p:nvPr>
        </p:nvGraphicFramePr>
        <p:xfrm>
          <a:off x="390293" y="1449661"/>
          <a:ext cx="11801706" cy="584636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30210">
                  <a:extLst>
                    <a:ext uri="{9D8B030D-6E8A-4147-A177-3AD203B41FA5}">
                      <a16:colId xmlns:a16="http://schemas.microsoft.com/office/drawing/2014/main" val="4140040445"/>
                    </a:ext>
                  </a:extLst>
                </a:gridCol>
                <a:gridCol w="9675041">
                  <a:extLst>
                    <a:ext uri="{9D8B030D-6E8A-4147-A177-3AD203B41FA5}">
                      <a16:colId xmlns:a16="http://schemas.microsoft.com/office/drawing/2014/main" val="757336544"/>
                    </a:ext>
                  </a:extLst>
                </a:gridCol>
                <a:gridCol w="689219">
                  <a:extLst>
                    <a:ext uri="{9D8B030D-6E8A-4147-A177-3AD203B41FA5}">
                      <a16:colId xmlns:a16="http://schemas.microsoft.com/office/drawing/2014/main" val="4161198893"/>
                    </a:ext>
                  </a:extLst>
                </a:gridCol>
                <a:gridCol w="807236">
                  <a:extLst>
                    <a:ext uri="{9D8B030D-6E8A-4147-A177-3AD203B41FA5}">
                      <a16:colId xmlns:a16="http://schemas.microsoft.com/office/drawing/2014/main" val="3446408436"/>
                    </a:ext>
                  </a:extLst>
                </a:gridCol>
              </a:tblGrid>
              <a:tr h="808478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kern="0">
                          <a:effectLst/>
                        </a:rPr>
                        <a:t>項</a:t>
                      </a:r>
                      <a:r>
                        <a:rPr lang="en-US" sz="1400" kern="0">
                          <a:effectLst/>
                        </a:rPr>
                        <a:t>                                 </a:t>
                      </a:r>
                      <a:r>
                        <a:rPr lang="zh-TW" sz="1400" kern="0">
                          <a:effectLst/>
                        </a:rPr>
                        <a:t>目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9530" indent="-8001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(1)</a:t>
                      </a:r>
                      <a:endParaRPr lang="zh-TW" sz="2800" kern="100">
                        <a:effectLst/>
                      </a:endParaRP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會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49530" indent="-8001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(2)</a:t>
                      </a:r>
                      <a:endParaRPr lang="zh-TW" sz="2800" kern="100" dirty="0">
                        <a:effectLst/>
                      </a:endParaRPr>
                    </a:p>
                    <a:p>
                      <a:pPr marL="20955" indent="-138430" algn="ctr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不會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4036296"/>
                  </a:ext>
                </a:extLst>
              </a:tr>
              <a:tr h="958746">
                <a:tc grid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</a:rPr>
                        <a:t>經驗題：</a:t>
                      </a:r>
                      <a:r>
                        <a:rPr lang="zh-TW" sz="3600" kern="0" dirty="0">
                          <a:effectLst/>
                        </a:rPr>
                        <a:t>看清楚藥品標示</a:t>
                      </a:r>
                      <a:r>
                        <a:rPr lang="en-US" sz="3600" kern="0" dirty="0">
                          <a:effectLst/>
                        </a:rPr>
                        <a:t>(</a:t>
                      </a:r>
                      <a:r>
                        <a:rPr lang="zh-TW" sz="3600" kern="0" dirty="0">
                          <a:effectLst/>
                        </a:rPr>
                        <a:t>能力三</a:t>
                      </a:r>
                      <a:r>
                        <a:rPr lang="en-US" sz="3600" kern="0" dirty="0">
                          <a:effectLst/>
                        </a:rPr>
                        <a:t>)</a:t>
                      </a:r>
                      <a:endParaRPr lang="zh-TW" sz="3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852832"/>
                  </a:ext>
                </a:extLst>
              </a:tr>
              <a:tr h="722551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7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l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0">
                          <a:effectLst/>
                        </a:rPr>
                        <a:t>吃藥前</a:t>
                      </a:r>
                      <a:r>
                        <a:rPr lang="zh-TW" sz="2800" kern="100">
                          <a:effectLst/>
                        </a:rPr>
                        <a:t>，我會閱讀藥盒或說明書</a:t>
                      </a:r>
                      <a:r>
                        <a:rPr lang="en-US" sz="2800" kern="100">
                          <a:effectLst/>
                        </a:rPr>
                        <a:t>(</a:t>
                      </a:r>
                      <a:r>
                        <a:rPr lang="zh-TW" sz="2800" kern="100">
                          <a:effectLst/>
                        </a:rPr>
                        <a:t>仿單</a:t>
                      </a:r>
                      <a:r>
                        <a:rPr lang="en-US" sz="2800" kern="100">
                          <a:effectLst/>
                        </a:rPr>
                        <a:t>)</a:t>
                      </a:r>
                      <a:r>
                        <a:rPr lang="zh-TW" sz="2800" kern="100">
                          <a:effectLst/>
                        </a:rPr>
                        <a:t>上的使用劑量、方法、副作用及注意事項。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sz="2800" kern="0" dirty="0" smtClean="0">
                        <a:effectLst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 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6875663"/>
                  </a:ext>
                </a:extLst>
              </a:tr>
              <a:tr h="723397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8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l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購買藥品前，我會檢查包裝上有無衛生福利部核准藥品許可證字</a:t>
                      </a:r>
                      <a:r>
                        <a:rPr lang="zh-TW" sz="2800" kern="0">
                          <a:effectLst/>
                        </a:rPr>
                        <a:t>號。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sz="2800" kern="0" dirty="0" smtClean="0">
                        <a:effectLst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 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8679308"/>
                  </a:ext>
                </a:extLst>
              </a:tr>
              <a:tr h="723397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9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l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購買藥品時，我會到有藥師執業的合法藥局進行諮詢或購買藥品。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sz="2800" kern="0" dirty="0" smtClean="0">
                        <a:effectLst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 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9743112"/>
                  </a:ext>
                </a:extLst>
              </a:tr>
              <a:tr h="1471769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10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500"/>
                        </a:lnSpc>
                      </a:pPr>
                      <a:r>
                        <a:rPr lang="zh-TW" sz="2800" dirty="0">
                          <a:effectLst/>
                        </a:rPr>
                        <a:t>我會直接把沒吃完的藥放在冰箱保存。</a:t>
                      </a:r>
                    </a:p>
                    <a:p>
                      <a:pPr algn="l">
                        <a:lnSpc>
                          <a:spcPts val="3500"/>
                        </a:lnSpc>
                      </a:pPr>
                      <a:r>
                        <a:rPr lang="zh-TW" sz="2800" dirty="0">
                          <a:effectLst/>
                        </a:rPr>
                        <a:t>選項不對</a:t>
                      </a:r>
                      <a:endParaRPr lang="zh-TW" sz="2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 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en-US" sz="2800" kern="0" dirty="0" smtClean="0">
                        <a:effectLst/>
                        <a:sym typeface="Wingdings" panose="05000000000000000000" pitchFamily="2" charset="2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7460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414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089823"/>
              </p:ext>
            </p:extLst>
          </p:nvPr>
        </p:nvGraphicFramePr>
        <p:xfrm>
          <a:off x="490654" y="87566"/>
          <a:ext cx="11351941" cy="677043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58412">
                  <a:extLst>
                    <a:ext uri="{9D8B030D-6E8A-4147-A177-3AD203B41FA5}">
                      <a16:colId xmlns:a16="http://schemas.microsoft.com/office/drawing/2014/main" val="1158588057"/>
                    </a:ext>
                  </a:extLst>
                </a:gridCol>
                <a:gridCol w="8772779">
                  <a:extLst>
                    <a:ext uri="{9D8B030D-6E8A-4147-A177-3AD203B41FA5}">
                      <a16:colId xmlns:a16="http://schemas.microsoft.com/office/drawing/2014/main" val="60766171"/>
                    </a:ext>
                  </a:extLst>
                </a:gridCol>
                <a:gridCol w="640250">
                  <a:extLst>
                    <a:ext uri="{9D8B030D-6E8A-4147-A177-3AD203B41FA5}">
                      <a16:colId xmlns:a16="http://schemas.microsoft.com/office/drawing/2014/main" val="2738169029"/>
                    </a:ext>
                  </a:extLst>
                </a:gridCol>
                <a:gridCol w="640250">
                  <a:extLst>
                    <a:ext uri="{9D8B030D-6E8A-4147-A177-3AD203B41FA5}">
                      <a16:colId xmlns:a16="http://schemas.microsoft.com/office/drawing/2014/main" val="4231891806"/>
                    </a:ext>
                  </a:extLst>
                </a:gridCol>
                <a:gridCol w="640250">
                  <a:extLst>
                    <a:ext uri="{9D8B030D-6E8A-4147-A177-3AD203B41FA5}">
                      <a16:colId xmlns:a16="http://schemas.microsoft.com/office/drawing/2014/main" val="1248754879"/>
                    </a:ext>
                  </a:extLst>
                </a:gridCol>
              </a:tblGrid>
              <a:tr h="319291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kern="0" dirty="0">
                          <a:effectLst/>
                        </a:rPr>
                        <a:t>項</a:t>
                      </a:r>
                      <a:r>
                        <a:rPr lang="en-US" sz="1400" kern="0" dirty="0">
                          <a:effectLst/>
                        </a:rPr>
                        <a:t>                                 </a:t>
                      </a:r>
                      <a:r>
                        <a:rPr lang="zh-TW" sz="1400" kern="0" dirty="0">
                          <a:effectLst/>
                        </a:rPr>
                        <a:t>目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9530" indent="-80010" algn="l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(1)</a:t>
                      </a:r>
                      <a:endParaRPr lang="zh-TW" sz="2400" kern="100">
                        <a:effectLst/>
                      </a:endParaRP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很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有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把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握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49530" indent="-80010" algn="l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(2)</a:t>
                      </a:r>
                      <a:endParaRPr lang="zh-TW" sz="2400" kern="100">
                        <a:effectLst/>
                      </a:endParaRP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少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許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把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</a:rPr>
                        <a:t>握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49530" indent="-80010" algn="l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(3)</a:t>
                      </a:r>
                      <a:endParaRPr lang="zh-TW" sz="2400" kern="100" dirty="0">
                        <a:effectLst/>
                      </a:endParaRP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沒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有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把</a:t>
                      </a:r>
                    </a:p>
                    <a:p>
                      <a:pPr marL="20955" indent="-138430"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握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9621284"/>
                  </a:ext>
                </a:extLst>
              </a:tr>
              <a:tr h="1531811">
                <a:tc grid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</a:rPr>
                        <a:t>效能題：</a:t>
                      </a:r>
                      <a:r>
                        <a:rPr lang="zh-TW" sz="3600" kern="0" dirty="0">
                          <a:effectLst/>
                        </a:rPr>
                        <a:t>做身體的主人</a:t>
                      </a:r>
                      <a:r>
                        <a:rPr lang="en-US" sz="3600" kern="0" dirty="0">
                          <a:effectLst/>
                        </a:rPr>
                        <a:t>(</a:t>
                      </a:r>
                      <a:r>
                        <a:rPr lang="zh-TW" sz="3600" kern="0" dirty="0">
                          <a:effectLst/>
                        </a:rPr>
                        <a:t>能力一</a:t>
                      </a:r>
                      <a:r>
                        <a:rPr lang="en-US" sz="3600" kern="0" dirty="0">
                          <a:effectLst/>
                        </a:rPr>
                        <a:t>)</a:t>
                      </a:r>
                      <a:endParaRPr lang="zh-TW" sz="36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519411"/>
                  </a:ext>
                </a:extLst>
              </a:tr>
              <a:tr h="1247989">
                <a:tc>
                  <a:txBody>
                    <a:bodyPr/>
                    <a:lstStyle/>
                    <a:p>
                      <a:pPr marL="104775" indent="-104775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l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highlight>
                            <a:srgbClr val="FFFF00"/>
                          </a:highlight>
                        </a:rPr>
                        <a:t>看病時，我</a:t>
                      </a:r>
                      <a:r>
                        <a:rPr lang="zh-TW" sz="2400" u="sng" kern="100" dirty="0">
                          <a:effectLst/>
                          <a:highlight>
                            <a:srgbClr val="FFFF00"/>
                          </a:highlight>
                        </a:rPr>
                        <a:t>不</a:t>
                      </a:r>
                      <a:r>
                        <a:rPr lang="zh-TW" sz="2400" kern="100" dirty="0">
                          <a:effectLst/>
                          <a:highlight>
                            <a:srgbClr val="FFFF00"/>
                          </a:highlight>
                        </a:rPr>
                        <a:t>主動要求醫師額外開胃藥</a:t>
                      </a:r>
                      <a:r>
                        <a:rPr lang="en-US" sz="2400" kern="100" dirty="0">
                          <a:effectLst/>
                          <a:highlight>
                            <a:srgbClr val="FFFF00"/>
                          </a:highlight>
                        </a:rPr>
                        <a:t>(</a:t>
                      </a:r>
                      <a:r>
                        <a:rPr lang="zh-TW" sz="2400" kern="100" dirty="0">
                          <a:effectLst/>
                          <a:highlight>
                            <a:srgbClr val="FFFF00"/>
                          </a:highlight>
                        </a:rPr>
                        <a:t>制酸劑</a:t>
                      </a:r>
                      <a:r>
                        <a:rPr lang="en-US" sz="2400" kern="100" dirty="0">
                          <a:effectLst/>
                          <a:highlight>
                            <a:srgbClr val="FFFF00"/>
                          </a:highlight>
                        </a:rPr>
                        <a:t>)</a:t>
                      </a:r>
                      <a:r>
                        <a:rPr lang="zh-TW" sz="2400" kern="100" dirty="0">
                          <a:effectLst/>
                          <a:highlight>
                            <a:srgbClr val="FFFF00"/>
                          </a:highlight>
                        </a:rPr>
                        <a:t>。</a:t>
                      </a:r>
                      <a:endParaRPr lang="zh-TW" sz="2400" kern="100" dirty="0">
                        <a:effectLst/>
                      </a:endParaRPr>
                    </a:p>
                    <a:p>
                      <a:pPr algn="l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highlight>
                            <a:srgbClr val="FFFF00"/>
                          </a:highlight>
                        </a:rPr>
                        <a:t>補充說明：「制酸劑」（如吉胃福適）為常用胃藥的一種，是指中和胃酸的藥品。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 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323968"/>
                  </a:ext>
                </a:extLst>
              </a:tr>
              <a:tr h="401579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04800" algn="l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</a:rPr>
                        <a:t>當我有未吃完的藥時，我</a:t>
                      </a:r>
                      <a:r>
                        <a:rPr lang="zh-TW" sz="2400" u="sng" kern="0" dirty="0">
                          <a:effectLst/>
                        </a:rPr>
                        <a:t>不</a:t>
                      </a:r>
                      <a:r>
                        <a:rPr lang="zh-TW" sz="2400" kern="0" dirty="0">
                          <a:effectLst/>
                        </a:rPr>
                        <a:t>分送給親友使用。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</a:rPr>
                        <a:t> 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1080108"/>
                  </a:ext>
                </a:extLst>
              </a:tr>
              <a:tr h="2963353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13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</a:rPr>
                        <a:t>在沒有諮詢過醫生前，我</a:t>
                      </a:r>
                      <a:r>
                        <a:rPr lang="zh-TW" sz="2400" u="sng" kern="0" dirty="0">
                          <a:effectLst/>
                        </a:rPr>
                        <a:t>不</a:t>
                      </a:r>
                      <a:r>
                        <a:rPr lang="zh-TW" sz="2400" kern="0" dirty="0">
                          <a:effectLst/>
                        </a:rPr>
                        <a:t>自行長期使用指示藥或成藥。</a:t>
                      </a:r>
                      <a:endParaRPr lang="zh-TW" sz="2400" kern="100" dirty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</a:rPr>
                        <a:t>補充說明：</a:t>
                      </a:r>
                      <a:endParaRPr lang="zh-TW" sz="2400" kern="100" dirty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</a:rPr>
                        <a:t>「指示藥」指不需要醫師處方箋，但須經過醫生藥師的指示，自行到藥局購買的藥品（例如普拿疼、胃藥）。</a:t>
                      </a:r>
                      <a:endParaRPr lang="zh-TW" sz="2400" kern="100" dirty="0">
                        <a:effectLst/>
                      </a:endParaRPr>
                    </a:p>
                    <a:p>
                      <a:pPr algn="just">
                        <a:lnSpc>
                          <a:spcPts val="3500"/>
                        </a:lnSpc>
                        <a:spcAft>
                          <a:spcPts val="0"/>
                        </a:spcAft>
                      </a:pPr>
                      <a:r>
                        <a:rPr lang="zh-TW" sz="2400" kern="0" dirty="0">
                          <a:effectLst/>
                        </a:rPr>
                        <a:t>「成藥」指不需要醫師處方箋，也不必經過醫生藥師指示，可自行到藥局購買的藥品。</a:t>
                      </a:r>
                      <a:r>
                        <a:rPr lang="en-US" sz="2400" kern="0" dirty="0">
                          <a:effectLst/>
                        </a:rPr>
                        <a:t>(</a:t>
                      </a:r>
                      <a:r>
                        <a:rPr lang="zh-TW" sz="2400" kern="0" dirty="0">
                          <a:effectLst/>
                        </a:rPr>
                        <a:t>使用前須詳細閱讀藥品說明書與用法用量，例如綠油精與萬金油等）。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>
                          <a:effectLst/>
                          <a:sym typeface="Wingdings" panose="05000000000000000000" pitchFamily="2" charset="2"/>
                        </a:rPr>
                        <a:t>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</a:rPr>
                        <a:t> 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0419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07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</TotalTime>
  <Words>1014</Words>
  <Application>Microsoft Office PowerPoint</Application>
  <PresentationFormat>寬螢幕</PresentationFormat>
  <Paragraphs>195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9" baseType="lpstr">
      <vt:lpstr>微軟正黑體</vt:lpstr>
      <vt:lpstr>新細明體</vt:lpstr>
      <vt:lpstr>Arial</vt:lpstr>
      <vt:lpstr>Calibri</vt:lpstr>
      <vt:lpstr>Century Gothic</vt:lpstr>
      <vt:lpstr>Times New Roman</vt:lpstr>
      <vt:lpstr>Wingdings</vt:lpstr>
      <vt:lpstr>Wingdings 3</vt:lpstr>
      <vt:lpstr>絲縷</vt:lpstr>
      <vt:lpstr>健保用藥(五)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口腔衛生保健問卷內容(四)</dc:title>
  <dc:creator>user</dc:creator>
  <cp:lastModifiedBy>user</cp:lastModifiedBy>
  <cp:revision>8</cp:revision>
  <dcterms:created xsi:type="dcterms:W3CDTF">2022-02-23T01:35:19Z</dcterms:created>
  <dcterms:modified xsi:type="dcterms:W3CDTF">2022-02-23T02:55:47Z</dcterms:modified>
</cp:coreProperties>
</file>