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740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3068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761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3893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7472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6674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5515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4435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146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357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6014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777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788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9246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059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4914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921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/>
              <a:t>反菸拒</a:t>
            </a:r>
            <a:r>
              <a:rPr lang="zh-TW" altLang="en-US" b="1" dirty="0" smtClean="0"/>
              <a:t>檳</a:t>
            </a:r>
            <a:r>
              <a:rPr lang="en-US" altLang="zh-TW" b="1" dirty="0" smtClean="0"/>
              <a:t>(</a:t>
            </a:r>
            <a:r>
              <a:rPr lang="zh-TW" altLang="en-US" b="1" dirty="0" smtClean="0"/>
              <a:t>五</a:t>
            </a:r>
            <a:r>
              <a:rPr lang="en-US" altLang="zh-TW" b="1" dirty="0" smtClean="0"/>
              <a:t>.</a:t>
            </a:r>
            <a:r>
              <a:rPr lang="zh-TW" altLang="en-US" b="1" dirty="0" smtClean="0"/>
              <a:t>六</a:t>
            </a:r>
            <a:r>
              <a:rPr lang="en-US" altLang="zh-TW" b="1" dirty="0" smtClean="0"/>
              <a:t>)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1643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73044" y="379141"/>
            <a:ext cx="9731568" cy="63115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zh-TW" altLang="zh-TW" dirty="0"/>
          </a:p>
          <a:p>
            <a:endParaRPr lang="zh-TW" altLang="en-US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837534"/>
              </p:ext>
            </p:extLst>
          </p:nvPr>
        </p:nvGraphicFramePr>
        <p:xfrm>
          <a:off x="1639228" y="557561"/>
          <a:ext cx="10247971" cy="59659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47971">
                  <a:extLst>
                    <a:ext uri="{9D8B030D-6E8A-4147-A177-3AD203B41FA5}">
                      <a16:colId xmlns:a16="http://schemas.microsoft.com/office/drawing/2014/main" val="2857352658"/>
                    </a:ext>
                  </a:extLst>
                </a:gridCol>
              </a:tblGrid>
              <a:tr h="5965901">
                <a:tc>
                  <a:txBody>
                    <a:bodyPr/>
                    <a:lstStyle/>
                    <a:p>
                      <a:pPr algn="just">
                        <a:lnSpc>
                          <a:spcPts val="35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800" kern="100" dirty="0" smtClean="0">
                          <a:effectLst/>
                        </a:rPr>
                        <a:t>1.</a:t>
                      </a:r>
                      <a:r>
                        <a:rPr lang="zh-TW" sz="2800" kern="100" dirty="0">
                          <a:effectLst/>
                        </a:rPr>
                        <a:t>我國菸害防制法規定高中職以下校園內全面禁止吸菸，違者受罰。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1200"/>
                        </a:spcAft>
                      </a:pPr>
                      <a:r>
                        <a:rPr lang="zh-TW" sz="2800" kern="100" dirty="0">
                          <a:effectLst/>
                        </a:rPr>
                        <a:t>■</a:t>
                      </a:r>
                      <a:r>
                        <a:rPr lang="en-US" sz="2800" kern="100" dirty="0">
                          <a:effectLst/>
                        </a:rPr>
                        <a:t>(1)</a:t>
                      </a:r>
                      <a:r>
                        <a:rPr lang="zh-TW" sz="2800" kern="100" dirty="0">
                          <a:effectLst/>
                        </a:rPr>
                        <a:t>正確</a:t>
                      </a:r>
                      <a:r>
                        <a:rPr lang="en-US" sz="2800" kern="100" dirty="0">
                          <a:effectLst/>
                        </a:rPr>
                        <a:t>   </a:t>
                      </a:r>
                      <a:r>
                        <a:rPr lang="zh-TW" sz="2800" kern="100" dirty="0">
                          <a:effectLst/>
                        </a:rPr>
                        <a:t>□</a:t>
                      </a:r>
                      <a:r>
                        <a:rPr lang="en-US" sz="2800" kern="100" dirty="0">
                          <a:effectLst/>
                        </a:rPr>
                        <a:t>(2)</a:t>
                      </a:r>
                      <a:r>
                        <a:rPr lang="zh-TW" sz="2800" kern="100" dirty="0">
                          <a:effectLst/>
                        </a:rPr>
                        <a:t>不正確   □</a:t>
                      </a:r>
                      <a:r>
                        <a:rPr lang="en-US" sz="2800" kern="100" dirty="0">
                          <a:effectLst/>
                        </a:rPr>
                        <a:t>(3)</a:t>
                      </a:r>
                      <a:r>
                        <a:rPr lang="zh-TW" sz="2800" kern="100" dirty="0" smtClean="0">
                          <a:effectLst/>
                        </a:rPr>
                        <a:t>不知道</a:t>
                      </a:r>
                      <a:endParaRPr lang="en-US" altLang="zh-TW" sz="2800" kern="100" dirty="0" smtClean="0">
                        <a:effectLst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1200"/>
                        </a:spcAft>
                      </a:pPr>
                      <a:endParaRPr lang="zh-TW" sz="2800" kern="100" dirty="0">
                        <a:effectLst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 smtClean="0">
                          <a:effectLst/>
                        </a:rPr>
                        <a:t>2.</a:t>
                      </a:r>
                      <a:r>
                        <a:rPr lang="zh-TW" sz="2800" kern="100" dirty="0">
                          <a:effectLst/>
                        </a:rPr>
                        <a:t>菸品中的尼古丁是導致人們菸品成癮的主要原因？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1200"/>
                        </a:spcAft>
                      </a:pPr>
                      <a:r>
                        <a:rPr lang="zh-TW" sz="2800" kern="100" dirty="0">
                          <a:effectLst/>
                        </a:rPr>
                        <a:t>■</a:t>
                      </a:r>
                      <a:r>
                        <a:rPr lang="en-US" sz="2800" kern="100" dirty="0">
                          <a:effectLst/>
                        </a:rPr>
                        <a:t>(1)</a:t>
                      </a:r>
                      <a:r>
                        <a:rPr lang="zh-TW" sz="2800" kern="100" dirty="0">
                          <a:effectLst/>
                        </a:rPr>
                        <a:t>正確</a:t>
                      </a:r>
                      <a:r>
                        <a:rPr lang="en-US" sz="2800" kern="100" dirty="0">
                          <a:effectLst/>
                        </a:rPr>
                        <a:t>   </a:t>
                      </a:r>
                      <a:r>
                        <a:rPr lang="zh-TW" sz="2800" kern="100" dirty="0">
                          <a:effectLst/>
                        </a:rPr>
                        <a:t>□</a:t>
                      </a:r>
                      <a:r>
                        <a:rPr lang="en-US" sz="2800" kern="100" dirty="0">
                          <a:effectLst/>
                        </a:rPr>
                        <a:t>(2)</a:t>
                      </a:r>
                      <a:r>
                        <a:rPr lang="zh-TW" sz="2800" kern="100" dirty="0">
                          <a:effectLst/>
                        </a:rPr>
                        <a:t>不正確</a:t>
                      </a:r>
                      <a:r>
                        <a:rPr lang="en-US" sz="2800" kern="100" dirty="0">
                          <a:effectLst/>
                        </a:rPr>
                        <a:t>   </a:t>
                      </a:r>
                      <a:r>
                        <a:rPr lang="zh-TW" sz="2800" kern="100" dirty="0">
                          <a:effectLst/>
                        </a:rPr>
                        <a:t>□</a:t>
                      </a:r>
                      <a:r>
                        <a:rPr lang="en-US" sz="2800" kern="100" dirty="0">
                          <a:effectLst/>
                        </a:rPr>
                        <a:t>(3)</a:t>
                      </a:r>
                      <a:r>
                        <a:rPr lang="zh-TW" sz="2800" kern="100" dirty="0" smtClean="0">
                          <a:effectLst/>
                        </a:rPr>
                        <a:t>不知道</a:t>
                      </a:r>
                      <a:endParaRPr lang="en-US" altLang="zh-TW" sz="2800" kern="100" dirty="0" smtClean="0">
                        <a:effectLst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1200"/>
                        </a:spcAft>
                      </a:pPr>
                      <a:endParaRPr lang="zh-TW" sz="2800" kern="100" dirty="0">
                        <a:effectLst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 smtClean="0">
                          <a:effectLst/>
                        </a:rPr>
                        <a:t>3.</a:t>
                      </a:r>
                      <a:r>
                        <a:rPr lang="zh-TW" sz="2800" kern="100" dirty="0">
                          <a:effectLst/>
                        </a:rPr>
                        <a:t>二手菸沒有安全劑量值，暴露二手菸易罹患肺癌、心臟病、氣喘惡化等？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1200"/>
                        </a:spcAft>
                      </a:pPr>
                      <a:r>
                        <a:rPr lang="zh-TW" sz="2800" kern="100" dirty="0">
                          <a:effectLst/>
                        </a:rPr>
                        <a:t>■</a:t>
                      </a:r>
                      <a:r>
                        <a:rPr lang="en-US" sz="2800" kern="100" dirty="0">
                          <a:effectLst/>
                        </a:rPr>
                        <a:t>(1)</a:t>
                      </a:r>
                      <a:r>
                        <a:rPr lang="zh-TW" sz="2800" kern="100" dirty="0">
                          <a:effectLst/>
                        </a:rPr>
                        <a:t>正確</a:t>
                      </a:r>
                      <a:r>
                        <a:rPr lang="en-US" sz="2800" kern="100" dirty="0">
                          <a:effectLst/>
                        </a:rPr>
                        <a:t>   </a:t>
                      </a:r>
                      <a:r>
                        <a:rPr lang="zh-TW" sz="2800" kern="100" dirty="0">
                          <a:effectLst/>
                        </a:rPr>
                        <a:t>□</a:t>
                      </a:r>
                      <a:r>
                        <a:rPr lang="en-US" sz="2800" kern="100" dirty="0">
                          <a:effectLst/>
                        </a:rPr>
                        <a:t>(2)</a:t>
                      </a:r>
                      <a:r>
                        <a:rPr lang="zh-TW" sz="2800" kern="100" dirty="0">
                          <a:effectLst/>
                        </a:rPr>
                        <a:t>不正確</a:t>
                      </a:r>
                      <a:r>
                        <a:rPr lang="en-US" sz="2800" kern="100" dirty="0">
                          <a:effectLst/>
                        </a:rPr>
                        <a:t>   </a:t>
                      </a:r>
                      <a:r>
                        <a:rPr lang="zh-TW" sz="2800" kern="100" dirty="0">
                          <a:effectLst/>
                        </a:rPr>
                        <a:t>□</a:t>
                      </a:r>
                      <a:r>
                        <a:rPr lang="en-US" sz="2800" kern="100" dirty="0">
                          <a:effectLst/>
                        </a:rPr>
                        <a:t>(3)</a:t>
                      </a:r>
                      <a:r>
                        <a:rPr lang="zh-TW" sz="2800" kern="100" dirty="0">
                          <a:effectLst/>
                        </a:rPr>
                        <a:t>不知道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829400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316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內容版面配置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421467"/>
              </p:ext>
            </p:extLst>
          </p:nvPr>
        </p:nvGraphicFramePr>
        <p:xfrm>
          <a:off x="1672683" y="189572"/>
          <a:ext cx="9423942" cy="65792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23942">
                  <a:extLst>
                    <a:ext uri="{9D8B030D-6E8A-4147-A177-3AD203B41FA5}">
                      <a16:colId xmlns:a16="http://schemas.microsoft.com/office/drawing/2014/main" val="910347596"/>
                    </a:ext>
                  </a:extLst>
                </a:gridCol>
              </a:tblGrid>
              <a:tr h="6579218">
                <a:tc>
                  <a:txBody>
                    <a:bodyPr/>
                    <a:lstStyle/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 smtClean="0">
                          <a:effectLst/>
                        </a:rPr>
                        <a:t>4.</a:t>
                      </a:r>
                      <a:r>
                        <a:rPr lang="zh-TW" sz="2800" kern="100" dirty="0">
                          <a:effectLst/>
                        </a:rPr>
                        <a:t>我國菸害防制法規定室內工作與公共場所全面禁止吸菸？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1200"/>
                        </a:spcAft>
                      </a:pPr>
                      <a:r>
                        <a:rPr lang="zh-TW" sz="2800" kern="100" dirty="0">
                          <a:effectLst/>
                        </a:rPr>
                        <a:t>■</a:t>
                      </a:r>
                      <a:r>
                        <a:rPr lang="en-US" sz="2800" kern="100" dirty="0">
                          <a:effectLst/>
                        </a:rPr>
                        <a:t>(1)</a:t>
                      </a:r>
                      <a:r>
                        <a:rPr lang="zh-TW" sz="2800" kern="100" dirty="0">
                          <a:effectLst/>
                        </a:rPr>
                        <a:t>正確</a:t>
                      </a:r>
                      <a:r>
                        <a:rPr lang="en-US" sz="2800" kern="100" dirty="0">
                          <a:effectLst/>
                        </a:rPr>
                        <a:t>   </a:t>
                      </a:r>
                      <a:r>
                        <a:rPr lang="zh-TW" sz="2800" kern="100" dirty="0">
                          <a:effectLst/>
                        </a:rPr>
                        <a:t>□</a:t>
                      </a:r>
                      <a:r>
                        <a:rPr lang="en-US" sz="2800" kern="100" dirty="0">
                          <a:effectLst/>
                        </a:rPr>
                        <a:t>(2)</a:t>
                      </a:r>
                      <a:r>
                        <a:rPr lang="zh-TW" sz="2800" kern="100" dirty="0">
                          <a:effectLst/>
                        </a:rPr>
                        <a:t>不正確</a:t>
                      </a:r>
                      <a:r>
                        <a:rPr lang="en-US" sz="2800" kern="100" dirty="0">
                          <a:effectLst/>
                        </a:rPr>
                        <a:t>   </a:t>
                      </a:r>
                      <a:r>
                        <a:rPr lang="zh-TW" sz="2800" kern="100" dirty="0">
                          <a:effectLst/>
                        </a:rPr>
                        <a:t>□</a:t>
                      </a:r>
                      <a:r>
                        <a:rPr lang="en-US" sz="2800" kern="100" dirty="0">
                          <a:effectLst/>
                        </a:rPr>
                        <a:t>(3)</a:t>
                      </a:r>
                      <a:r>
                        <a:rPr lang="zh-TW" sz="2800" kern="100" dirty="0" smtClean="0">
                          <a:effectLst/>
                        </a:rPr>
                        <a:t>不知道</a:t>
                      </a:r>
                      <a:endParaRPr lang="en-US" altLang="zh-TW" sz="2800" kern="100" dirty="0" smtClean="0">
                        <a:effectLst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1200"/>
                        </a:spcAft>
                      </a:pPr>
                      <a:endParaRPr lang="zh-TW" sz="2800" kern="100" dirty="0">
                        <a:effectLst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 smtClean="0">
                          <a:effectLst/>
                        </a:rPr>
                        <a:t>5.</a:t>
                      </a:r>
                      <a:r>
                        <a:rPr lang="zh-TW" sz="2800" kern="100" dirty="0">
                          <a:effectLst/>
                        </a:rPr>
                        <a:t>電子煙是一種合法的戒菸藥物</a:t>
                      </a:r>
                      <a:r>
                        <a:rPr lang="en-US" sz="2800" kern="100" dirty="0">
                          <a:effectLst/>
                        </a:rPr>
                        <a:t>?</a:t>
                      </a:r>
                      <a:endParaRPr lang="zh-TW" sz="2800" kern="100" dirty="0">
                        <a:effectLst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1200"/>
                        </a:spcAft>
                      </a:pPr>
                      <a:r>
                        <a:rPr lang="zh-TW" sz="2800" kern="100" dirty="0">
                          <a:effectLst/>
                        </a:rPr>
                        <a:t>□</a:t>
                      </a:r>
                      <a:r>
                        <a:rPr lang="en-US" sz="2800" kern="100" dirty="0">
                          <a:effectLst/>
                        </a:rPr>
                        <a:t>(1)</a:t>
                      </a:r>
                      <a:r>
                        <a:rPr lang="zh-TW" sz="2800" kern="100" dirty="0">
                          <a:effectLst/>
                        </a:rPr>
                        <a:t>正確</a:t>
                      </a:r>
                      <a:r>
                        <a:rPr lang="en-US" sz="2800" kern="100" dirty="0">
                          <a:effectLst/>
                        </a:rPr>
                        <a:t>  </a:t>
                      </a:r>
                      <a:r>
                        <a:rPr lang="zh-TW" sz="2800" kern="100" dirty="0">
                          <a:effectLst/>
                        </a:rPr>
                        <a:t>■</a:t>
                      </a:r>
                      <a:r>
                        <a:rPr lang="en-US" sz="2800" kern="100" dirty="0">
                          <a:effectLst/>
                        </a:rPr>
                        <a:t>(2)</a:t>
                      </a:r>
                      <a:r>
                        <a:rPr lang="zh-TW" sz="2800" kern="100" dirty="0">
                          <a:effectLst/>
                        </a:rPr>
                        <a:t>不正確  □</a:t>
                      </a:r>
                      <a:r>
                        <a:rPr lang="en-US" sz="2800" kern="100" dirty="0">
                          <a:effectLst/>
                        </a:rPr>
                        <a:t>(3)</a:t>
                      </a:r>
                      <a:r>
                        <a:rPr lang="zh-TW" sz="2800" kern="100" dirty="0" smtClean="0">
                          <a:effectLst/>
                        </a:rPr>
                        <a:t>不知道</a:t>
                      </a:r>
                      <a:endParaRPr lang="en-US" altLang="zh-TW" sz="2800" kern="100" dirty="0" smtClean="0">
                        <a:effectLst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1200"/>
                        </a:spcAft>
                      </a:pPr>
                      <a:endParaRPr lang="zh-TW" sz="2800" kern="100" dirty="0">
                        <a:effectLst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 smtClean="0">
                          <a:effectLst/>
                        </a:rPr>
                        <a:t>6.</a:t>
                      </a:r>
                      <a:r>
                        <a:rPr lang="zh-TW" sz="2800" kern="100" dirty="0">
                          <a:effectLst/>
                        </a:rPr>
                        <a:t>電子煙無需燃燒煙草，因此不會產生可造成心血管疾病與肺部損傷之焦油、一氧化碳、甲醛等常見之菸煙排放物？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1200"/>
                        </a:spcAft>
                      </a:pPr>
                      <a:r>
                        <a:rPr lang="zh-TW" sz="2800" kern="100" dirty="0">
                          <a:effectLst/>
                        </a:rPr>
                        <a:t>□</a:t>
                      </a:r>
                      <a:r>
                        <a:rPr lang="en-US" sz="2800" kern="100" dirty="0">
                          <a:effectLst/>
                        </a:rPr>
                        <a:t>(1)</a:t>
                      </a:r>
                      <a:r>
                        <a:rPr lang="zh-TW" sz="2800" kern="100" dirty="0">
                          <a:effectLst/>
                        </a:rPr>
                        <a:t>正確</a:t>
                      </a:r>
                      <a:r>
                        <a:rPr lang="en-US" sz="2800" kern="100" dirty="0">
                          <a:effectLst/>
                        </a:rPr>
                        <a:t>  </a:t>
                      </a:r>
                      <a:r>
                        <a:rPr lang="zh-TW" sz="2800" kern="100" dirty="0">
                          <a:effectLst/>
                        </a:rPr>
                        <a:t>■</a:t>
                      </a:r>
                      <a:r>
                        <a:rPr lang="en-US" sz="2800" kern="100" dirty="0">
                          <a:effectLst/>
                        </a:rPr>
                        <a:t>(2)</a:t>
                      </a:r>
                      <a:r>
                        <a:rPr lang="zh-TW" sz="2800" kern="100" dirty="0">
                          <a:effectLst/>
                        </a:rPr>
                        <a:t>不正確  □</a:t>
                      </a:r>
                      <a:r>
                        <a:rPr lang="en-US" sz="2800" kern="100" dirty="0">
                          <a:effectLst/>
                        </a:rPr>
                        <a:t>(3)</a:t>
                      </a:r>
                      <a:r>
                        <a:rPr lang="zh-TW" sz="2800" kern="100" dirty="0">
                          <a:effectLst/>
                        </a:rPr>
                        <a:t>不知道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423562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67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內容版面配置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8518119"/>
              </p:ext>
            </p:extLst>
          </p:nvPr>
        </p:nvGraphicFramePr>
        <p:xfrm>
          <a:off x="1706137" y="256478"/>
          <a:ext cx="9390488" cy="42249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90488">
                  <a:extLst>
                    <a:ext uri="{9D8B030D-6E8A-4147-A177-3AD203B41FA5}">
                      <a16:colId xmlns:a16="http://schemas.microsoft.com/office/drawing/2014/main" val="4079322818"/>
                    </a:ext>
                  </a:extLst>
                </a:gridCol>
              </a:tblGrid>
              <a:tr h="4215161">
                <a:tc>
                  <a:txBody>
                    <a:bodyPr/>
                    <a:lstStyle/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7.</a:t>
                      </a: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檳榔子本身及檳榔中的添加物（如：紅灰、白灰、荖葉及荖花）都會致癌。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1200"/>
                        </a:spcAft>
                      </a:pP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■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(1)</a:t>
                      </a: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正確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□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(2)</a:t>
                      </a: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不正確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□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(3)</a:t>
                      </a:r>
                      <a:r>
                        <a:rPr lang="zh-TW" sz="2800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不知道</a:t>
                      </a:r>
                      <a:endParaRPr lang="en-US" altLang="zh-TW" sz="2800" kern="100" dirty="0" smtClean="0">
                        <a:effectLst/>
                        <a:latin typeface="Calibri" panose="020F0502020204030204" pitchFamily="34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1200"/>
                        </a:spcAft>
                      </a:pP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8. </a:t>
                      </a: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過去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天你有沒有吸菸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不含電子菸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，即使只吸一、兩口？　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□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(1)</a:t>
                      </a:r>
                      <a:r>
                        <a:rPr lang="zh-TW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有 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1200"/>
                        </a:spcAft>
                      </a:pPr>
                      <a:r>
                        <a:rPr lang="zh-TW" altLang="zh-TW" sz="2800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■</a:t>
                      </a:r>
                      <a:r>
                        <a:rPr lang="en-US" sz="2800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2)</a:t>
                      </a:r>
                      <a:r>
                        <a:rPr lang="zh-TW" sz="2800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沒有</a:t>
                      </a:r>
                      <a:endParaRPr lang="en-US" altLang="zh-TW" sz="1400" kern="100" dirty="0" smtClean="0">
                        <a:effectLst/>
                        <a:latin typeface="Calibri" panose="020F0502020204030204" pitchFamily="34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1200"/>
                        </a:spcAft>
                      </a:pP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831919665"/>
                  </a:ext>
                </a:extLst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98951"/>
              </p:ext>
            </p:extLst>
          </p:nvPr>
        </p:nvGraphicFramePr>
        <p:xfrm>
          <a:off x="1662113" y="4481387"/>
          <a:ext cx="8915400" cy="18748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15400">
                  <a:extLst>
                    <a:ext uri="{9D8B030D-6E8A-4147-A177-3AD203B41FA5}">
                      <a16:colId xmlns:a16="http://schemas.microsoft.com/office/drawing/2014/main" val="4131373850"/>
                    </a:ext>
                  </a:extLst>
                </a:gridCol>
              </a:tblGrid>
              <a:tr h="1874808">
                <a:tc>
                  <a:txBody>
                    <a:bodyPr/>
                    <a:lstStyle/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 smtClean="0">
                          <a:effectLst/>
                        </a:rPr>
                        <a:t>9.</a:t>
                      </a:r>
                      <a:r>
                        <a:rPr lang="zh-TW" sz="2800" kern="100" dirty="0">
                          <a:effectLst/>
                        </a:rPr>
                        <a:t>過去</a:t>
                      </a:r>
                      <a:r>
                        <a:rPr lang="en-US" sz="2800" kern="100" dirty="0">
                          <a:effectLst/>
                        </a:rPr>
                        <a:t>30</a:t>
                      </a:r>
                      <a:r>
                        <a:rPr lang="zh-TW" sz="2800" kern="100" dirty="0">
                          <a:effectLst/>
                        </a:rPr>
                        <a:t>天你有沒有吸過電子煙，即使只吸一、兩口？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□</a:t>
                      </a:r>
                      <a:r>
                        <a:rPr lang="en-US" sz="2800" kern="100" dirty="0">
                          <a:effectLst/>
                        </a:rPr>
                        <a:t>(1)</a:t>
                      </a:r>
                      <a:r>
                        <a:rPr lang="zh-TW" sz="2800" kern="100" dirty="0">
                          <a:effectLst/>
                        </a:rPr>
                        <a:t>有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1200"/>
                        </a:spcAft>
                      </a:pPr>
                      <a:r>
                        <a:rPr lang="zh-TW" altLang="zh-TW" sz="2800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■</a:t>
                      </a:r>
                      <a:r>
                        <a:rPr lang="en-US" sz="2800" kern="100" dirty="0" smtClean="0">
                          <a:effectLst/>
                        </a:rPr>
                        <a:t>(</a:t>
                      </a:r>
                      <a:r>
                        <a:rPr lang="en-US" sz="2800" kern="100" dirty="0">
                          <a:effectLst/>
                        </a:rPr>
                        <a:t>2)</a:t>
                      </a:r>
                      <a:r>
                        <a:rPr lang="zh-TW" sz="2800" kern="100" dirty="0">
                          <a:effectLst/>
                        </a:rPr>
                        <a:t>沒有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2402547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7111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內容版面配置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2725180"/>
              </p:ext>
            </p:extLst>
          </p:nvPr>
        </p:nvGraphicFramePr>
        <p:xfrm>
          <a:off x="1706137" y="256479"/>
          <a:ext cx="9390488" cy="19131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90488">
                  <a:extLst>
                    <a:ext uri="{9D8B030D-6E8A-4147-A177-3AD203B41FA5}">
                      <a16:colId xmlns:a16="http://schemas.microsoft.com/office/drawing/2014/main" val="4079322818"/>
                    </a:ext>
                  </a:extLst>
                </a:gridCol>
              </a:tblGrid>
              <a:tr h="1423732">
                <a:tc>
                  <a:txBody>
                    <a:bodyPr/>
                    <a:lstStyle/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10.</a:t>
                      </a:r>
                      <a:r>
                        <a:rPr lang="zh-TW" altLang="en-US" sz="2800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過去</a:t>
                      </a:r>
                      <a:r>
                        <a:rPr lang="en-US" altLang="zh-TW" sz="2800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zh-TW" altLang="en-US" sz="2800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天內你有沒有嚼食過檳榔</a:t>
                      </a:r>
                      <a:r>
                        <a:rPr lang="en-US" altLang="zh-TW" sz="2800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?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2800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□</a:t>
                      </a:r>
                      <a:r>
                        <a:rPr lang="en-US" altLang="zh-TW" sz="2800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(1)</a:t>
                      </a:r>
                      <a:r>
                        <a:rPr lang="zh-TW" altLang="zh-TW" sz="2800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有 </a:t>
                      </a:r>
                      <a:endParaRPr lang="zh-TW" altLang="zh-TW" sz="2800" kern="100" dirty="0" smtClean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1200"/>
                        </a:spcAft>
                      </a:pPr>
                      <a:r>
                        <a:rPr lang="zh-TW" altLang="zh-TW" sz="2800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■</a:t>
                      </a:r>
                      <a:r>
                        <a:rPr lang="en-US" altLang="zh-TW" sz="2800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(2)</a:t>
                      </a:r>
                      <a:r>
                        <a:rPr lang="zh-TW" altLang="zh-TW" sz="2800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沒有</a:t>
                      </a:r>
                      <a:endParaRPr lang="en-US" altLang="zh-TW" sz="2800" kern="100" dirty="0" smtClean="0">
                        <a:effectLst/>
                        <a:latin typeface="Calibri" panose="020F0502020204030204" pitchFamily="34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1200"/>
                        </a:spcAft>
                      </a:pP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831919665"/>
                  </a:ext>
                </a:extLst>
              </a:tr>
            </a:tbl>
          </a:graphicData>
        </a:graphic>
      </p:graphicFrame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433441"/>
              </p:ext>
            </p:extLst>
          </p:nvPr>
        </p:nvGraphicFramePr>
        <p:xfrm>
          <a:off x="1706137" y="2377440"/>
          <a:ext cx="7735043" cy="3543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35043">
                  <a:extLst>
                    <a:ext uri="{9D8B030D-6E8A-4147-A177-3AD203B41FA5}">
                      <a16:colId xmlns:a16="http://schemas.microsoft.com/office/drawing/2014/main" val="80822533"/>
                    </a:ext>
                  </a:extLst>
                </a:gridCol>
              </a:tblGrid>
              <a:tr h="3543300">
                <a:tc>
                  <a:txBody>
                    <a:bodyPr/>
                    <a:lstStyle/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11.</a:t>
                      </a:r>
                      <a:r>
                        <a:rPr lang="zh-TW" sz="2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當同學或朋友邀我吸菸時，我有多少把握會說「不」</a:t>
                      </a:r>
                      <a:r>
                        <a:rPr lang="en-US" sz="2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?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2800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■</a:t>
                      </a:r>
                      <a:r>
                        <a:rPr lang="en-US" sz="2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2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1)</a:t>
                      </a:r>
                      <a:r>
                        <a:rPr lang="zh-TW" sz="2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完全有把握 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□</a:t>
                      </a:r>
                      <a:r>
                        <a:rPr lang="en-US" sz="2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2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2)</a:t>
                      </a:r>
                      <a:r>
                        <a:rPr lang="zh-TW" sz="2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很有把握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□</a:t>
                      </a:r>
                      <a:r>
                        <a:rPr lang="en-US" sz="2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(3)</a:t>
                      </a:r>
                      <a:r>
                        <a:rPr lang="zh-TW" sz="2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有一半把握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856999229"/>
                  </a:ext>
                </a:extLst>
              </a:tr>
            </a:tbl>
          </a:graphicData>
        </a:graphic>
      </p:graphicFrame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706137" y="4556552"/>
            <a:ext cx="101870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□(4)</a:t>
            </a:r>
            <a:r>
              <a:rPr kumimoji="0" lang="zh-TW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有少許把握</a:t>
            </a:r>
            <a:r>
              <a:rPr kumimoji="0" lang="zh-TW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TW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752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773044" y="234176"/>
            <a:ext cx="9731568" cy="67799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/>
              <a:t> </a:t>
            </a:r>
            <a:endParaRPr lang="zh-TW" altLang="zh-TW" sz="3200" dirty="0"/>
          </a:p>
          <a:p>
            <a:pPr marL="0" indent="0">
              <a:buNone/>
            </a:pPr>
            <a:endParaRPr lang="zh-TW" altLang="en-US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735034"/>
              </p:ext>
            </p:extLst>
          </p:nvPr>
        </p:nvGraphicFramePr>
        <p:xfrm>
          <a:off x="1773044" y="234176"/>
          <a:ext cx="10102726" cy="64866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02726">
                  <a:extLst>
                    <a:ext uri="{9D8B030D-6E8A-4147-A177-3AD203B41FA5}">
                      <a16:colId xmlns:a16="http://schemas.microsoft.com/office/drawing/2014/main" val="1220763886"/>
                    </a:ext>
                  </a:extLst>
                </a:gridCol>
              </a:tblGrid>
              <a:tr h="6486664">
                <a:tc>
                  <a:txBody>
                    <a:bodyPr/>
                    <a:lstStyle/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 smtClean="0">
                          <a:effectLst/>
                        </a:rPr>
                        <a:t>12.</a:t>
                      </a:r>
                      <a:r>
                        <a:rPr lang="zh-TW" sz="2800" kern="100" dirty="0">
                          <a:effectLst/>
                        </a:rPr>
                        <a:t>我有多少把握不吸菸？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■</a:t>
                      </a:r>
                      <a:r>
                        <a:rPr lang="en-US" sz="2800" kern="100" dirty="0" smtClean="0">
                          <a:effectLst/>
                        </a:rPr>
                        <a:t>(</a:t>
                      </a:r>
                      <a:r>
                        <a:rPr lang="en-US" sz="2800" kern="100" dirty="0">
                          <a:effectLst/>
                        </a:rPr>
                        <a:t>1)</a:t>
                      </a:r>
                      <a:r>
                        <a:rPr lang="zh-TW" sz="2800" kern="100" dirty="0">
                          <a:effectLst/>
                        </a:rPr>
                        <a:t>完全有把握 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□</a:t>
                      </a:r>
                      <a:r>
                        <a:rPr lang="en-US" sz="2800" kern="100" dirty="0">
                          <a:effectLst/>
                        </a:rPr>
                        <a:t>(2)</a:t>
                      </a:r>
                      <a:r>
                        <a:rPr lang="zh-TW" sz="2800" kern="100" dirty="0">
                          <a:effectLst/>
                        </a:rPr>
                        <a:t>很有把握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□</a:t>
                      </a:r>
                      <a:r>
                        <a:rPr lang="en-US" sz="2800" kern="100" dirty="0">
                          <a:effectLst/>
                        </a:rPr>
                        <a:t>(3)</a:t>
                      </a:r>
                      <a:r>
                        <a:rPr lang="zh-TW" sz="2800" kern="100" dirty="0">
                          <a:effectLst/>
                        </a:rPr>
                        <a:t>有一半把握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□</a:t>
                      </a:r>
                      <a:r>
                        <a:rPr lang="en-US" sz="2800" kern="100" dirty="0">
                          <a:effectLst/>
                        </a:rPr>
                        <a:t>(4)</a:t>
                      </a:r>
                      <a:r>
                        <a:rPr lang="zh-TW" sz="2800" kern="100" dirty="0">
                          <a:effectLst/>
                        </a:rPr>
                        <a:t>有少許把握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1200"/>
                        </a:spcAft>
                      </a:pPr>
                      <a:r>
                        <a:rPr lang="zh-TW" sz="2800" kern="100" dirty="0">
                          <a:effectLst/>
                        </a:rPr>
                        <a:t>□</a:t>
                      </a:r>
                      <a:r>
                        <a:rPr lang="en-US" sz="2800" kern="100" dirty="0">
                          <a:effectLst/>
                        </a:rPr>
                        <a:t>(5)</a:t>
                      </a:r>
                      <a:r>
                        <a:rPr lang="zh-TW" sz="2800" kern="100" dirty="0">
                          <a:effectLst/>
                        </a:rPr>
                        <a:t>完全</a:t>
                      </a:r>
                      <a:r>
                        <a:rPr lang="zh-TW" sz="2800" kern="100" dirty="0" smtClean="0">
                          <a:effectLst/>
                        </a:rPr>
                        <a:t>沒把握</a:t>
                      </a:r>
                      <a:endParaRPr lang="en-US" altLang="zh-TW" sz="2800" kern="100" dirty="0" smtClean="0">
                        <a:effectLst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1200"/>
                        </a:spcAft>
                      </a:pPr>
                      <a:endParaRPr lang="zh-TW" sz="2800" kern="100" dirty="0">
                        <a:effectLst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 smtClean="0">
                          <a:effectLst/>
                        </a:rPr>
                        <a:t>13.</a:t>
                      </a:r>
                      <a:r>
                        <a:rPr lang="zh-TW" sz="2800" kern="100" dirty="0">
                          <a:effectLst/>
                        </a:rPr>
                        <a:t>我有多少把握不嚼檳榔？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■</a:t>
                      </a:r>
                      <a:r>
                        <a:rPr lang="en-US" sz="2800" kern="100" dirty="0" smtClean="0">
                          <a:effectLst/>
                        </a:rPr>
                        <a:t>(</a:t>
                      </a:r>
                      <a:r>
                        <a:rPr lang="en-US" sz="2800" kern="100" dirty="0">
                          <a:effectLst/>
                        </a:rPr>
                        <a:t>1)</a:t>
                      </a:r>
                      <a:r>
                        <a:rPr lang="zh-TW" sz="2800" kern="100" dirty="0">
                          <a:effectLst/>
                        </a:rPr>
                        <a:t>完全有把握 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□</a:t>
                      </a:r>
                      <a:r>
                        <a:rPr lang="en-US" sz="2800" kern="100" dirty="0">
                          <a:effectLst/>
                        </a:rPr>
                        <a:t>(2)</a:t>
                      </a:r>
                      <a:r>
                        <a:rPr lang="zh-TW" sz="2800" kern="100" dirty="0">
                          <a:effectLst/>
                        </a:rPr>
                        <a:t>很有把握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□</a:t>
                      </a:r>
                      <a:r>
                        <a:rPr lang="en-US" sz="2800" kern="100" dirty="0">
                          <a:effectLst/>
                        </a:rPr>
                        <a:t>(3)</a:t>
                      </a:r>
                      <a:r>
                        <a:rPr lang="zh-TW" sz="2800" kern="100" dirty="0">
                          <a:effectLst/>
                        </a:rPr>
                        <a:t>有一半把握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□</a:t>
                      </a:r>
                      <a:r>
                        <a:rPr lang="en-US" sz="2800" kern="100" dirty="0">
                          <a:effectLst/>
                        </a:rPr>
                        <a:t>(4)</a:t>
                      </a:r>
                      <a:r>
                        <a:rPr lang="zh-TW" sz="2800" kern="100" dirty="0">
                          <a:effectLst/>
                        </a:rPr>
                        <a:t>有少許把握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1200"/>
                        </a:spcAft>
                      </a:pPr>
                      <a:r>
                        <a:rPr lang="zh-TW" sz="2800" kern="100" dirty="0">
                          <a:effectLst/>
                        </a:rPr>
                        <a:t>□</a:t>
                      </a:r>
                      <a:r>
                        <a:rPr lang="en-US" sz="2800" kern="100" dirty="0">
                          <a:effectLst/>
                        </a:rPr>
                        <a:t>(5)</a:t>
                      </a:r>
                      <a:r>
                        <a:rPr lang="zh-TW" sz="2800" kern="100" dirty="0">
                          <a:effectLst/>
                        </a:rPr>
                        <a:t>完全沒把握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2441558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721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內容版面配置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8385810"/>
              </p:ext>
            </p:extLst>
          </p:nvPr>
        </p:nvGraphicFramePr>
        <p:xfrm>
          <a:off x="2062976" y="412595"/>
          <a:ext cx="9441637" cy="62781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41637">
                  <a:extLst>
                    <a:ext uri="{9D8B030D-6E8A-4147-A177-3AD203B41FA5}">
                      <a16:colId xmlns:a16="http://schemas.microsoft.com/office/drawing/2014/main" val="117658172"/>
                    </a:ext>
                  </a:extLst>
                </a:gridCol>
              </a:tblGrid>
              <a:tr h="6278137">
                <a:tc>
                  <a:txBody>
                    <a:bodyPr/>
                    <a:lstStyle/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 smtClean="0">
                          <a:effectLst/>
                        </a:rPr>
                        <a:t>14.</a:t>
                      </a:r>
                      <a:r>
                        <a:rPr lang="zh-TW" sz="2800" kern="100" dirty="0">
                          <a:effectLst/>
                        </a:rPr>
                        <a:t>請問學校有哪些無菸政策</a:t>
                      </a:r>
                      <a:r>
                        <a:rPr lang="en-US" sz="2800" kern="100" dirty="0">
                          <a:effectLst/>
                        </a:rPr>
                        <a:t>?</a:t>
                      </a:r>
                      <a:endParaRPr lang="zh-TW" sz="2800" kern="100" dirty="0">
                        <a:effectLst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■</a:t>
                      </a:r>
                      <a:r>
                        <a:rPr lang="en-US" sz="2800" kern="100" dirty="0" smtClean="0">
                          <a:effectLst/>
                        </a:rPr>
                        <a:t>(</a:t>
                      </a:r>
                      <a:r>
                        <a:rPr lang="en-US" sz="2800" kern="100" dirty="0">
                          <a:effectLst/>
                        </a:rPr>
                        <a:t>1)</a:t>
                      </a:r>
                      <a:r>
                        <a:rPr lang="zh-TW" sz="2800" kern="100" dirty="0">
                          <a:effectLst/>
                        </a:rPr>
                        <a:t>宣導</a:t>
                      </a:r>
                      <a:r>
                        <a:rPr lang="en-US" sz="2800" kern="100" dirty="0">
                          <a:effectLst/>
                        </a:rPr>
                        <a:t>  </a:t>
                      </a:r>
                      <a:endParaRPr lang="zh-TW" sz="2800" kern="100" dirty="0">
                        <a:effectLst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■</a:t>
                      </a:r>
                      <a:r>
                        <a:rPr lang="en-US" sz="2800" kern="100" dirty="0" smtClean="0">
                          <a:effectLst/>
                        </a:rPr>
                        <a:t>(</a:t>
                      </a:r>
                      <a:r>
                        <a:rPr lang="en-US" sz="2800" kern="100" dirty="0">
                          <a:effectLst/>
                        </a:rPr>
                        <a:t>2)</a:t>
                      </a:r>
                      <a:r>
                        <a:rPr lang="zh-TW" sz="2800" kern="100" dirty="0">
                          <a:effectLst/>
                        </a:rPr>
                        <a:t>課程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■</a:t>
                      </a:r>
                      <a:r>
                        <a:rPr lang="en-US" sz="2800" kern="100" dirty="0" smtClean="0">
                          <a:effectLst/>
                        </a:rPr>
                        <a:t>(</a:t>
                      </a:r>
                      <a:r>
                        <a:rPr lang="en-US" sz="2800" kern="100" dirty="0">
                          <a:effectLst/>
                        </a:rPr>
                        <a:t>3)</a:t>
                      </a:r>
                      <a:r>
                        <a:rPr lang="zh-TW" sz="2800" kern="100" dirty="0">
                          <a:effectLst/>
                        </a:rPr>
                        <a:t>活動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□</a:t>
                      </a:r>
                      <a:r>
                        <a:rPr lang="en-US" sz="2800" kern="100" dirty="0">
                          <a:effectLst/>
                        </a:rPr>
                        <a:t>(4)</a:t>
                      </a:r>
                      <a:r>
                        <a:rPr lang="zh-TW" sz="2800" kern="100" dirty="0">
                          <a:effectLst/>
                        </a:rPr>
                        <a:t>比賽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□</a:t>
                      </a:r>
                      <a:r>
                        <a:rPr lang="en-US" sz="2800" kern="100" dirty="0">
                          <a:effectLst/>
                        </a:rPr>
                        <a:t>(5)</a:t>
                      </a:r>
                      <a:r>
                        <a:rPr lang="zh-TW" sz="2800" kern="100" dirty="0">
                          <a:effectLst/>
                        </a:rPr>
                        <a:t>戒菸輔導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 </a:t>
                      </a:r>
                      <a:endParaRPr lang="zh-TW" sz="2800" kern="100" dirty="0">
                        <a:effectLst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smtClean="0">
                          <a:effectLst/>
                        </a:rPr>
                        <a:t>15.</a:t>
                      </a:r>
                      <a:r>
                        <a:rPr lang="zh-TW" sz="2800" kern="100" dirty="0">
                          <a:effectLst/>
                        </a:rPr>
                        <a:t>請問學校有哪些無檳政策</a:t>
                      </a:r>
                      <a:r>
                        <a:rPr lang="en-US" sz="2800" kern="100" dirty="0">
                          <a:effectLst/>
                        </a:rPr>
                        <a:t>?</a:t>
                      </a:r>
                      <a:endParaRPr lang="zh-TW" sz="2800" kern="100" dirty="0">
                        <a:effectLst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■</a:t>
                      </a:r>
                      <a:r>
                        <a:rPr lang="en-US" sz="2800" kern="100" dirty="0" smtClean="0">
                          <a:effectLst/>
                        </a:rPr>
                        <a:t>(</a:t>
                      </a:r>
                      <a:r>
                        <a:rPr lang="en-US" sz="2800" kern="100" dirty="0">
                          <a:effectLst/>
                        </a:rPr>
                        <a:t>1)</a:t>
                      </a:r>
                      <a:r>
                        <a:rPr lang="zh-TW" sz="2800" kern="100" dirty="0">
                          <a:effectLst/>
                        </a:rPr>
                        <a:t>宣導</a:t>
                      </a:r>
                      <a:r>
                        <a:rPr lang="en-US" sz="2800" kern="100" dirty="0">
                          <a:effectLst/>
                        </a:rPr>
                        <a:t>  </a:t>
                      </a:r>
                      <a:endParaRPr lang="zh-TW" sz="2800" kern="100" dirty="0">
                        <a:effectLst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■</a:t>
                      </a:r>
                      <a:r>
                        <a:rPr lang="en-US" sz="2800" kern="100" dirty="0" smtClean="0">
                          <a:effectLst/>
                        </a:rPr>
                        <a:t>(</a:t>
                      </a:r>
                      <a:r>
                        <a:rPr lang="en-US" sz="2800" kern="100" dirty="0">
                          <a:effectLst/>
                        </a:rPr>
                        <a:t>2)</a:t>
                      </a:r>
                      <a:r>
                        <a:rPr lang="zh-TW" sz="2800" kern="100" dirty="0">
                          <a:effectLst/>
                        </a:rPr>
                        <a:t>課程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■</a:t>
                      </a:r>
                      <a:r>
                        <a:rPr lang="en-US" sz="2800" kern="100" dirty="0" smtClean="0">
                          <a:effectLst/>
                        </a:rPr>
                        <a:t>(</a:t>
                      </a:r>
                      <a:r>
                        <a:rPr lang="en-US" sz="2800" kern="100" dirty="0">
                          <a:effectLst/>
                        </a:rPr>
                        <a:t>3)</a:t>
                      </a:r>
                      <a:r>
                        <a:rPr lang="zh-TW" sz="2800" kern="100" dirty="0">
                          <a:effectLst/>
                        </a:rPr>
                        <a:t>活動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□</a:t>
                      </a:r>
                      <a:r>
                        <a:rPr lang="en-US" sz="2800" kern="100" dirty="0">
                          <a:effectLst/>
                        </a:rPr>
                        <a:t>(4)</a:t>
                      </a:r>
                      <a:r>
                        <a:rPr lang="zh-TW" sz="2800" kern="100" dirty="0">
                          <a:effectLst/>
                        </a:rPr>
                        <a:t>比賽</a:t>
                      </a: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□</a:t>
                      </a:r>
                      <a:r>
                        <a:rPr lang="en-US" sz="2800" kern="100" dirty="0">
                          <a:effectLst/>
                        </a:rPr>
                        <a:t>(5)</a:t>
                      </a:r>
                      <a:r>
                        <a:rPr lang="zh-TW" sz="2800" kern="100" dirty="0">
                          <a:effectLst/>
                        </a:rPr>
                        <a:t>戒菸輔導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301042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13207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92</TotalTime>
  <Words>497</Words>
  <Application>Microsoft Office PowerPoint</Application>
  <PresentationFormat>寬螢幕</PresentationFormat>
  <Paragraphs>61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6" baseType="lpstr">
      <vt:lpstr>微軟正黑體</vt:lpstr>
      <vt:lpstr>新細明體</vt:lpstr>
      <vt:lpstr>標楷體</vt:lpstr>
      <vt:lpstr>Arial</vt:lpstr>
      <vt:lpstr>Calibri</vt:lpstr>
      <vt:lpstr>Century Gothic</vt:lpstr>
      <vt:lpstr>Times New Roman</vt:lpstr>
      <vt:lpstr>Wingdings 3</vt:lpstr>
      <vt:lpstr>絲縷</vt:lpstr>
      <vt:lpstr>反菸拒檳(五.六)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口腔衛生保健問卷內容(四)</dc:title>
  <dc:creator>user</dc:creator>
  <cp:lastModifiedBy>user</cp:lastModifiedBy>
  <cp:revision>8</cp:revision>
  <dcterms:created xsi:type="dcterms:W3CDTF">2022-02-23T01:35:19Z</dcterms:created>
  <dcterms:modified xsi:type="dcterms:W3CDTF">2022-02-23T04:30:15Z</dcterms:modified>
</cp:coreProperties>
</file>